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49"/>
  </p:notesMasterIdLst>
  <p:sldIdLst>
    <p:sldId id="256" r:id="rId2"/>
    <p:sldId id="284" r:id="rId3"/>
    <p:sldId id="287" r:id="rId4"/>
    <p:sldId id="285" r:id="rId5"/>
    <p:sldId id="288" r:id="rId6"/>
    <p:sldId id="289" r:id="rId7"/>
    <p:sldId id="290" r:id="rId8"/>
    <p:sldId id="292" r:id="rId9"/>
    <p:sldId id="291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1" r:id="rId28"/>
    <p:sldId id="312" r:id="rId29"/>
    <p:sldId id="313" r:id="rId30"/>
    <p:sldId id="314" r:id="rId31"/>
    <p:sldId id="315" r:id="rId32"/>
    <p:sldId id="316" r:id="rId33"/>
    <p:sldId id="317" r:id="rId34"/>
    <p:sldId id="318" r:id="rId35"/>
    <p:sldId id="319" r:id="rId36"/>
    <p:sldId id="320" r:id="rId37"/>
    <p:sldId id="321" r:id="rId38"/>
    <p:sldId id="322" r:id="rId39"/>
    <p:sldId id="323" r:id="rId40"/>
    <p:sldId id="324" r:id="rId41"/>
    <p:sldId id="325" r:id="rId42"/>
    <p:sldId id="326" r:id="rId43"/>
    <p:sldId id="327" r:id="rId44"/>
    <p:sldId id="328" r:id="rId45"/>
    <p:sldId id="329" r:id="rId46"/>
    <p:sldId id="330" r:id="rId47"/>
    <p:sldId id="331" r:id="rId48"/>
  </p:sldIdLst>
  <p:sldSz cx="9144000" cy="6858000" type="screen4x3"/>
  <p:notesSz cx="6858000" cy="9144000"/>
  <p:embeddedFontLst>
    <p:embeddedFont>
      <p:font typeface="M+ 2c black" pitchFamily="34" charset="-120"/>
      <p:bold r:id="rId50"/>
    </p:embeddedFont>
    <p:embeddedFont>
      <p:font typeface="M+ 2c heavy" pitchFamily="34" charset="-120"/>
      <p:bold r:id="rId51"/>
    </p:embeddedFont>
    <p:embeddedFont>
      <p:font typeface="M+ 2c bold" pitchFamily="34" charset="-120"/>
      <p:bold r:id="rId52"/>
    </p:embeddedFont>
    <p:embeddedFont>
      <p:font typeface="M+ 1c heavy" pitchFamily="34" charset="-120"/>
      <p:bold r:id="rId53"/>
    </p:embeddedFont>
    <p:embeddedFont>
      <p:font typeface="Systema" pitchFamily="2" charset="-128"/>
      <p:regular r:id="rId54"/>
    </p:embeddedFont>
    <p:embeddedFont>
      <p:font typeface="Calibri" pitchFamily="34" charset="0"/>
      <p:regular r:id="rId55"/>
      <p:bold r:id="rId56"/>
      <p:italic r:id="rId57"/>
      <p:boldItalic r:id="rId58"/>
    </p:embeddedFont>
    <p:embeddedFont>
      <p:font typeface="Tahoma" pitchFamily="34" charset="0"/>
      <p:regular r:id="rId59"/>
      <p:bold r:id="rId60"/>
    </p:embeddedFont>
    <p:embeddedFont>
      <p:font typeface="Comic Sans MS" pitchFamily="66" charset="0"/>
      <p:regular r:id="rId61"/>
      <p:bold r:id="rId62"/>
    </p:embeddedFont>
  </p:embeddedFont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9" autoAdjust="0"/>
    <p:restoredTop sz="82718" autoAdjust="0"/>
  </p:normalViewPr>
  <p:slideViewPr>
    <p:cSldViewPr>
      <p:cViewPr>
        <p:scale>
          <a:sx n="100" d="100"/>
          <a:sy n="100" d="100"/>
        </p:scale>
        <p:origin x="144" y="1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font" Target="fonts/font1.fntdata"/><Relationship Id="rId55" Type="http://schemas.openxmlformats.org/officeDocument/2006/relationships/font" Target="fonts/font6.fntdata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font" Target="fonts/font5.fntdata"/><Relationship Id="rId62" Type="http://schemas.openxmlformats.org/officeDocument/2006/relationships/font" Target="fonts/font1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font" Target="fonts/font4.fntdata"/><Relationship Id="rId58" Type="http://schemas.openxmlformats.org/officeDocument/2006/relationships/font" Target="fonts/font9.fntdata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57" Type="http://schemas.openxmlformats.org/officeDocument/2006/relationships/font" Target="fonts/font8.fntdata"/><Relationship Id="rId61" Type="http://schemas.openxmlformats.org/officeDocument/2006/relationships/font" Target="fonts/font1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font" Target="fonts/font3.fntdata"/><Relationship Id="rId60" Type="http://schemas.openxmlformats.org/officeDocument/2006/relationships/font" Target="fonts/font11.fntdata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font" Target="fonts/font7.fntdata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font" Target="fonts/font2.fnt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font" Target="fonts/font10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9450C55-5132-4477-8981-9131459142CE}" type="datetimeFigureOut">
              <a:rPr lang="ja-JP" altLang="en-US"/>
              <a:pPr>
                <a:defRPr/>
              </a:pPr>
              <a:t>2012/6/23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7675845-E956-4A63-BC92-ABBA0FB860D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 smtClean="0"/>
          </a:p>
        </p:txBody>
      </p:sp>
      <p:sp>
        <p:nvSpPr>
          <p:cNvPr id="2355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920D3F-A8F3-4756-A3E4-F5FC83E709C1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90"/>
            <p:cNvGrpSpPr>
              <a:grpSpLocks/>
            </p:cNvGrpSpPr>
            <p:nvPr userDrawn="1"/>
          </p:nvGrpSpPr>
          <p:grpSpPr bwMode="auto">
            <a:xfrm>
              <a:off x="696" y="1979"/>
              <a:ext cx="3132" cy="324"/>
              <a:chOff x="696" y="894"/>
              <a:chExt cx="3132" cy="324"/>
            </a:xfrm>
          </p:grpSpPr>
          <p:sp>
            <p:nvSpPr>
              <p:cNvPr id="87" name="Rectangle 86"/>
              <p:cNvSpPr>
                <a:spLocks noChangeArrowheads="1"/>
              </p:cNvSpPr>
              <p:nvPr userDrawn="1"/>
            </p:nvSpPr>
            <p:spPr bwMode="ltGray">
              <a:xfrm>
                <a:off x="696" y="894"/>
                <a:ext cx="1104" cy="288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88" name="Rectangle 87"/>
              <p:cNvSpPr>
                <a:spLocks noChangeArrowheads="1"/>
              </p:cNvSpPr>
              <p:nvPr userDrawn="1"/>
            </p:nvSpPr>
            <p:spPr bwMode="ltGray">
              <a:xfrm>
                <a:off x="696" y="1122"/>
                <a:ext cx="1440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89" name="Rectangle 88"/>
              <p:cNvSpPr>
                <a:spLocks noChangeArrowheads="1"/>
              </p:cNvSpPr>
              <p:nvPr userDrawn="1"/>
            </p:nvSpPr>
            <p:spPr bwMode="ltGray">
              <a:xfrm>
                <a:off x="1716" y="1068"/>
                <a:ext cx="2112" cy="108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90" name="Rectangle 89"/>
              <p:cNvSpPr>
                <a:spLocks noChangeArrowheads="1"/>
              </p:cNvSpPr>
              <p:nvPr userDrawn="1"/>
            </p:nvSpPr>
            <p:spPr bwMode="ltGray">
              <a:xfrm>
                <a:off x="1713" y="954"/>
                <a:ext cx="1872" cy="144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</p:grpSp>
        <p:sp>
          <p:nvSpPr>
            <p:cNvPr id="6" name="Rectangle 56"/>
            <p:cNvSpPr>
              <a:spLocks noChangeArrowheads="1"/>
            </p:cNvSpPr>
            <p:nvPr userDrawn="1"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  <p:grpSp>
          <p:nvGrpSpPr>
            <p:cNvPr id="7" name="Group 2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34" name="Group 3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65" name="Line 4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66" name="Line 5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67" name="Line 6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68" name="Line 7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69" name="Line 8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70" name="Line 9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71" name="Line 10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72" name="Line 11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73" name="Line 12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74" name="Line 13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75" name="Line 14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76" name="Line 15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77" name="Line 16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78" name="Line 17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79" name="Line 18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80" name="Line 19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81" name="Line 20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82" name="Line 21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83" name="Line 22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84" name="Line 23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85" name="Line 24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86" name="Line 25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</p:grpSp>
          <p:grpSp>
            <p:nvGrpSpPr>
              <p:cNvPr id="35" name="Group 26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36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37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38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39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40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41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42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43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44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45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46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47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48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49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50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51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52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53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54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55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56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57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58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59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60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61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62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63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64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</p:grpSp>
        </p:grpSp>
        <p:grpSp>
          <p:nvGrpSpPr>
            <p:cNvPr id="8" name="Group 63"/>
            <p:cNvGrpSpPr>
              <a:grpSpLocks/>
            </p:cNvGrpSpPr>
            <p:nvPr userDrawn="1"/>
          </p:nvGrpSpPr>
          <p:grpSpPr bwMode="auto">
            <a:xfrm>
              <a:off x="4512" y="3984"/>
              <a:ext cx="912" cy="288"/>
              <a:chOff x="4512" y="3984"/>
              <a:chExt cx="912" cy="288"/>
            </a:xfrm>
          </p:grpSpPr>
          <p:sp>
            <p:nvSpPr>
              <p:cNvPr id="29" name="Rectangle 64" descr="60%"/>
              <p:cNvSpPr>
                <a:spLocks noChangeArrowheads="1"/>
              </p:cNvSpPr>
              <p:nvPr userDrawn="1"/>
            </p:nvSpPr>
            <p:spPr bwMode="ltGray">
              <a:xfrm>
                <a:off x="4560" y="4032"/>
                <a:ext cx="816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30" name="Line 65"/>
              <p:cNvSpPr>
                <a:spLocks noChangeShapeType="1"/>
              </p:cNvSpPr>
              <p:nvPr userDrawn="1"/>
            </p:nvSpPr>
            <p:spPr bwMode="ltGray">
              <a:xfrm>
                <a:off x="4512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31" name="Line 66"/>
              <p:cNvSpPr>
                <a:spLocks noChangeShapeType="1"/>
              </p:cNvSpPr>
              <p:nvPr userDrawn="1"/>
            </p:nvSpPr>
            <p:spPr bwMode="ltGray">
              <a:xfrm>
                <a:off x="4512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32" name="Line 67"/>
              <p:cNvSpPr>
                <a:spLocks noChangeShapeType="1"/>
              </p:cNvSpPr>
              <p:nvPr userDrawn="1"/>
            </p:nvSpPr>
            <p:spPr bwMode="ltGray">
              <a:xfrm>
                <a:off x="4560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33" name="Line 68"/>
              <p:cNvSpPr>
                <a:spLocks noChangeShapeType="1"/>
              </p:cNvSpPr>
              <p:nvPr userDrawn="1"/>
            </p:nvSpPr>
            <p:spPr bwMode="ltGray">
              <a:xfrm>
                <a:off x="537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</p:grpSp>
        <p:sp>
          <p:nvSpPr>
            <p:cNvPr id="9" name="Line 80"/>
            <p:cNvSpPr>
              <a:spLocks noChangeShapeType="1"/>
            </p:cNvSpPr>
            <p:nvPr userDrawn="1"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  <p:grpSp>
          <p:nvGrpSpPr>
            <p:cNvPr id="10" name="Group 106"/>
            <p:cNvGrpSpPr>
              <a:grpSpLocks/>
            </p:cNvGrpSpPr>
            <p:nvPr userDrawn="1"/>
          </p:nvGrpSpPr>
          <p:grpSpPr bwMode="auto">
            <a:xfrm>
              <a:off x="261" y="1962"/>
              <a:ext cx="3567" cy="1494"/>
              <a:chOff x="261" y="877"/>
              <a:chExt cx="3567" cy="1494"/>
            </a:xfrm>
          </p:grpSpPr>
          <p:sp>
            <p:nvSpPr>
              <p:cNvPr id="11" name="Line 82"/>
              <p:cNvSpPr>
                <a:spLocks noChangeShapeType="1"/>
              </p:cNvSpPr>
              <p:nvPr/>
            </p:nvSpPr>
            <p:spPr bwMode="ltGray">
              <a:xfrm flipH="1">
                <a:off x="261" y="951"/>
                <a:ext cx="1533" cy="3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2" name="Line 83"/>
              <p:cNvSpPr>
                <a:spLocks noChangeShapeType="1"/>
              </p:cNvSpPr>
              <p:nvPr/>
            </p:nvSpPr>
            <p:spPr bwMode="ltGray">
              <a:xfrm>
                <a:off x="383" y="879"/>
                <a:ext cx="0" cy="149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3" name="Arc 84"/>
              <p:cNvSpPr>
                <a:spLocks/>
              </p:cNvSpPr>
              <p:nvPr/>
            </p:nvSpPr>
            <p:spPr bwMode="ltGray">
              <a:xfrm rot="16200000" flipH="1">
                <a:off x="302" y="87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4" name="Arc 91"/>
              <p:cNvSpPr>
                <a:spLocks/>
              </p:cNvSpPr>
              <p:nvPr userDrawn="1"/>
            </p:nvSpPr>
            <p:spPr bwMode="ltGray">
              <a:xfrm>
                <a:off x="692" y="895"/>
                <a:ext cx="267" cy="209"/>
              </a:xfrm>
              <a:custGeom>
                <a:avLst/>
                <a:gdLst>
                  <a:gd name="G0" fmla="+- 16787 0 0"/>
                  <a:gd name="G1" fmla="+- 8563 0 0"/>
                  <a:gd name="G2" fmla="+- 21600 0 0"/>
                  <a:gd name="T0" fmla="*/ 36617 w 38387"/>
                  <a:gd name="T1" fmla="*/ 0 h 30163"/>
                  <a:gd name="T2" fmla="*/ 0 w 38387"/>
                  <a:gd name="T3" fmla="*/ 22156 h 30163"/>
                  <a:gd name="T4" fmla="*/ 16787 w 38387"/>
                  <a:gd name="T5" fmla="*/ 8563 h 30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387" h="30163" fill="none" extrusionOk="0">
                    <a:moveTo>
                      <a:pt x="36617" y="-1"/>
                    </a:moveTo>
                    <a:cubicBezTo>
                      <a:pt x="37784" y="2703"/>
                      <a:pt x="38387" y="5617"/>
                      <a:pt x="38387" y="8563"/>
                    </a:cubicBezTo>
                    <a:cubicBezTo>
                      <a:pt x="38387" y="20492"/>
                      <a:pt x="28716" y="30163"/>
                      <a:pt x="16787" y="30163"/>
                    </a:cubicBezTo>
                    <a:cubicBezTo>
                      <a:pt x="10269" y="30163"/>
                      <a:pt x="4101" y="27220"/>
                      <a:pt x="0" y="22155"/>
                    </a:cubicBezTo>
                  </a:path>
                  <a:path w="38387" h="30163" stroke="0" extrusionOk="0">
                    <a:moveTo>
                      <a:pt x="36617" y="-1"/>
                    </a:moveTo>
                    <a:cubicBezTo>
                      <a:pt x="37784" y="2703"/>
                      <a:pt x="38387" y="5617"/>
                      <a:pt x="38387" y="8563"/>
                    </a:cubicBezTo>
                    <a:cubicBezTo>
                      <a:pt x="38387" y="20492"/>
                      <a:pt x="28716" y="30163"/>
                      <a:pt x="16787" y="30163"/>
                    </a:cubicBezTo>
                    <a:cubicBezTo>
                      <a:pt x="10269" y="30163"/>
                      <a:pt x="4101" y="27220"/>
                      <a:pt x="0" y="22155"/>
                    </a:cubicBezTo>
                    <a:lnTo>
                      <a:pt x="16787" y="8563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5" name="Arc 92"/>
              <p:cNvSpPr>
                <a:spLocks/>
              </p:cNvSpPr>
              <p:nvPr userDrawn="1"/>
            </p:nvSpPr>
            <p:spPr bwMode="ltGray">
              <a:xfrm flipV="1">
                <a:off x="834" y="893"/>
                <a:ext cx="288" cy="322"/>
              </a:xfrm>
              <a:custGeom>
                <a:avLst/>
                <a:gdLst>
                  <a:gd name="G0" fmla="+- 21600 0 0"/>
                  <a:gd name="G1" fmla="+- 5361 0 0"/>
                  <a:gd name="G2" fmla="+- 21600 0 0"/>
                  <a:gd name="T0" fmla="*/ 10995 w 21600"/>
                  <a:gd name="T1" fmla="*/ 24179 h 24179"/>
                  <a:gd name="T2" fmla="*/ 676 w 21600"/>
                  <a:gd name="T3" fmla="*/ 0 h 24179"/>
                  <a:gd name="T4" fmla="*/ 21600 w 21600"/>
                  <a:gd name="T5" fmla="*/ 5361 h 24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4179" fill="none" extrusionOk="0">
                    <a:moveTo>
                      <a:pt x="10995" y="24178"/>
                    </a:moveTo>
                    <a:cubicBezTo>
                      <a:pt x="4202" y="20350"/>
                      <a:pt x="0" y="13158"/>
                      <a:pt x="0" y="5361"/>
                    </a:cubicBezTo>
                    <a:cubicBezTo>
                      <a:pt x="-1" y="3552"/>
                      <a:pt x="227" y="1751"/>
                      <a:pt x="675" y="-1"/>
                    </a:cubicBezTo>
                  </a:path>
                  <a:path w="21600" h="24179" stroke="0" extrusionOk="0">
                    <a:moveTo>
                      <a:pt x="10995" y="24178"/>
                    </a:moveTo>
                    <a:cubicBezTo>
                      <a:pt x="4202" y="20350"/>
                      <a:pt x="0" y="13158"/>
                      <a:pt x="0" y="5361"/>
                    </a:cubicBezTo>
                    <a:cubicBezTo>
                      <a:pt x="-1" y="3552"/>
                      <a:pt x="227" y="1751"/>
                      <a:pt x="675" y="-1"/>
                    </a:cubicBezTo>
                    <a:lnTo>
                      <a:pt x="21600" y="5361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6" name="Arc 93"/>
              <p:cNvSpPr>
                <a:spLocks/>
              </p:cNvSpPr>
              <p:nvPr userDrawn="1"/>
            </p:nvSpPr>
            <p:spPr bwMode="ltGray">
              <a:xfrm flipV="1">
                <a:off x="1124" y="888"/>
                <a:ext cx="288" cy="329"/>
              </a:xfrm>
              <a:custGeom>
                <a:avLst/>
                <a:gdLst>
                  <a:gd name="G0" fmla="+- 0 0 0"/>
                  <a:gd name="G1" fmla="+- 4933 0 0"/>
                  <a:gd name="G2" fmla="+- 21600 0 0"/>
                  <a:gd name="T0" fmla="*/ 21029 w 21600"/>
                  <a:gd name="T1" fmla="*/ 0 h 24653"/>
                  <a:gd name="T2" fmla="*/ 8813 w 21600"/>
                  <a:gd name="T3" fmla="*/ 24653 h 24653"/>
                  <a:gd name="T4" fmla="*/ 0 w 21600"/>
                  <a:gd name="T5" fmla="*/ 4933 h 246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4653" fill="none" extrusionOk="0">
                    <a:moveTo>
                      <a:pt x="21029" y="-1"/>
                    </a:moveTo>
                    <a:cubicBezTo>
                      <a:pt x="21408" y="1616"/>
                      <a:pt x="21600" y="3272"/>
                      <a:pt x="21600" y="4933"/>
                    </a:cubicBezTo>
                    <a:cubicBezTo>
                      <a:pt x="21600" y="13452"/>
                      <a:pt x="16591" y="21176"/>
                      <a:pt x="8813" y="24653"/>
                    </a:cubicBezTo>
                  </a:path>
                  <a:path w="21600" h="24653" stroke="0" extrusionOk="0">
                    <a:moveTo>
                      <a:pt x="21029" y="-1"/>
                    </a:moveTo>
                    <a:cubicBezTo>
                      <a:pt x="21408" y="1616"/>
                      <a:pt x="21600" y="3272"/>
                      <a:pt x="21600" y="4933"/>
                    </a:cubicBezTo>
                    <a:cubicBezTo>
                      <a:pt x="21600" y="13452"/>
                      <a:pt x="16591" y="21176"/>
                      <a:pt x="8813" y="24653"/>
                    </a:cubicBezTo>
                    <a:lnTo>
                      <a:pt x="0" y="4933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7" name="Line 94"/>
              <p:cNvSpPr>
                <a:spLocks noChangeShapeType="1"/>
              </p:cNvSpPr>
              <p:nvPr userDrawn="1"/>
            </p:nvSpPr>
            <p:spPr bwMode="ltGray">
              <a:xfrm flipV="1">
                <a:off x="720" y="891"/>
                <a:ext cx="417" cy="327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" name="Line 95"/>
              <p:cNvSpPr>
                <a:spLocks noChangeShapeType="1"/>
              </p:cNvSpPr>
              <p:nvPr userDrawn="1"/>
            </p:nvSpPr>
            <p:spPr bwMode="ltGray">
              <a:xfrm>
                <a:off x="771" y="891"/>
                <a:ext cx="300" cy="324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9" name="Arc 96"/>
              <p:cNvSpPr>
                <a:spLocks/>
              </p:cNvSpPr>
              <p:nvPr userDrawn="1"/>
            </p:nvSpPr>
            <p:spPr bwMode="ltGray">
              <a:xfrm flipV="1">
                <a:off x="2708" y="954"/>
                <a:ext cx="727" cy="619"/>
              </a:xfrm>
              <a:custGeom>
                <a:avLst/>
                <a:gdLst>
                  <a:gd name="G0" fmla="+- 18917 0 0"/>
                  <a:gd name="G1" fmla="+- 0 0 0"/>
                  <a:gd name="G2" fmla="+- 21600 0 0"/>
                  <a:gd name="T0" fmla="*/ 4536 w 18917"/>
                  <a:gd name="T1" fmla="*/ 16117 h 16117"/>
                  <a:gd name="T2" fmla="*/ 0 w 18917"/>
                  <a:gd name="T3" fmla="*/ 10426 h 16117"/>
                  <a:gd name="T4" fmla="*/ 18917 w 18917"/>
                  <a:gd name="T5" fmla="*/ 0 h 16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917" h="16117" fill="none" extrusionOk="0">
                    <a:moveTo>
                      <a:pt x="4536" y="16116"/>
                    </a:moveTo>
                    <a:cubicBezTo>
                      <a:pt x="2713" y="14490"/>
                      <a:pt x="1179" y="12565"/>
                      <a:pt x="-1" y="10426"/>
                    </a:cubicBezTo>
                  </a:path>
                  <a:path w="18917" h="16117" stroke="0" extrusionOk="0">
                    <a:moveTo>
                      <a:pt x="4536" y="16116"/>
                    </a:moveTo>
                    <a:cubicBezTo>
                      <a:pt x="2713" y="14490"/>
                      <a:pt x="1179" y="12565"/>
                      <a:pt x="-1" y="10426"/>
                    </a:cubicBezTo>
                    <a:lnTo>
                      <a:pt x="18917" y="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20" name="Arc 97"/>
              <p:cNvSpPr>
                <a:spLocks/>
              </p:cNvSpPr>
              <p:nvPr userDrawn="1"/>
            </p:nvSpPr>
            <p:spPr bwMode="ltGray">
              <a:xfrm>
                <a:off x="3076" y="922"/>
                <a:ext cx="425" cy="215"/>
              </a:xfrm>
              <a:custGeom>
                <a:avLst/>
                <a:gdLst>
                  <a:gd name="G0" fmla="+- 21430 0 0"/>
                  <a:gd name="G1" fmla="+- 0 0 0"/>
                  <a:gd name="G2" fmla="+- 21600 0 0"/>
                  <a:gd name="T0" fmla="*/ 42771 w 42771"/>
                  <a:gd name="T1" fmla="*/ 3334 h 21600"/>
                  <a:gd name="T2" fmla="*/ 0 w 42771"/>
                  <a:gd name="T3" fmla="*/ 2703 h 21600"/>
                  <a:gd name="T4" fmla="*/ 21430 w 42771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771" h="21600" fill="none" extrusionOk="0">
                    <a:moveTo>
                      <a:pt x="42771" y="3334"/>
                    </a:moveTo>
                    <a:cubicBezTo>
                      <a:pt x="41128" y="13848"/>
                      <a:pt x="32072" y="21599"/>
                      <a:pt x="21430" y="21600"/>
                    </a:cubicBezTo>
                    <a:cubicBezTo>
                      <a:pt x="10545" y="21600"/>
                      <a:pt x="1361" y="13501"/>
                      <a:pt x="-1" y="2703"/>
                    </a:cubicBezTo>
                  </a:path>
                  <a:path w="42771" h="21600" stroke="0" extrusionOk="0">
                    <a:moveTo>
                      <a:pt x="42771" y="3334"/>
                    </a:moveTo>
                    <a:cubicBezTo>
                      <a:pt x="41128" y="13848"/>
                      <a:pt x="32072" y="21599"/>
                      <a:pt x="21430" y="21600"/>
                    </a:cubicBezTo>
                    <a:cubicBezTo>
                      <a:pt x="10545" y="21600"/>
                      <a:pt x="1361" y="13501"/>
                      <a:pt x="-1" y="2703"/>
                    </a:cubicBezTo>
                    <a:lnTo>
                      <a:pt x="21430" y="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21" name="Arc 98"/>
              <p:cNvSpPr>
                <a:spLocks/>
              </p:cNvSpPr>
              <p:nvPr userDrawn="1"/>
            </p:nvSpPr>
            <p:spPr bwMode="ltGray">
              <a:xfrm flipH="1" flipV="1">
                <a:off x="3441" y="1037"/>
                <a:ext cx="288" cy="144"/>
              </a:xfrm>
              <a:custGeom>
                <a:avLst/>
                <a:gdLst>
                  <a:gd name="G0" fmla="+- 21571 0 0"/>
                  <a:gd name="G1" fmla="+- 0 0 0"/>
                  <a:gd name="G2" fmla="+- 21600 0 0"/>
                  <a:gd name="T0" fmla="*/ 43129 w 43129"/>
                  <a:gd name="T1" fmla="*/ 1348 h 21600"/>
                  <a:gd name="T2" fmla="*/ 0 w 43129"/>
                  <a:gd name="T3" fmla="*/ 1115 h 21600"/>
                  <a:gd name="T4" fmla="*/ 21571 w 431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29" h="21600" fill="none" extrusionOk="0">
                    <a:moveTo>
                      <a:pt x="43128" y="1347"/>
                    </a:moveTo>
                    <a:cubicBezTo>
                      <a:pt x="42417" y="12731"/>
                      <a:pt x="32976" y="21599"/>
                      <a:pt x="21571" y="21600"/>
                    </a:cubicBezTo>
                    <a:cubicBezTo>
                      <a:pt x="10074" y="21600"/>
                      <a:pt x="593" y="12595"/>
                      <a:pt x="-1" y="1115"/>
                    </a:cubicBezTo>
                  </a:path>
                  <a:path w="43129" h="21600" stroke="0" extrusionOk="0">
                    <a:moveTo>
                      <a:pt x="43128" y="1347"/>
                    </a:moveTo>
                    <a:cubicBezTo>
                      <a:pt x="42417" y="12731"/>
                      <a:pt x="32976" y="21599"/>
                      <a:pt x="21571" y="21600"/>
                    </a:cubicBezTo>
                    <a:cubicBezTo>
                      <a:pt x="10074" y="21600"/>
                      <a:pt x="593" y="12595"/>
                      <a:pt x="-1" y="1115"/>
                    </a:cubicBezTo>
                    <a:lnTo>
                      <a:pt x="21571" y="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22" name="Arc 99"/>
              <p:cNvSpPr>
                <a:spLocks/>
              </p:cNvSpPr>
              <p:nvPr userDrawn="1"/>
            </p:nvSpPr>
            <p:spPr bwMode="ltGray">
              <a:xfrm flipH="1" flipV="1">
                <a:off x="2745" y="1045"/>
                <a:ext cx="201" cy="130"/>
              </a:xfrm>
              <a:custGeom>
                <a:avLst/>
                <a:gdLst>
                  <a:gd name="G0" fmla="+- 21600 0 0"/>
                  <a:gd name="G1" fmla="+- 6405 0 0"/>
                  <a:gd name="G2" fmla="+- 21600 0 0"/>
                  <a:gd name="T0" fmla="*/ 42229 w 43200"/>
                  <a:gd name="T1" fmla="*/ 0 h 28005"/>
                  <a:gd name="T2" fmla="*/ 764 w 43200"/>
                  <a:gd name="T3" fmla="*/ 710 h 28005"/>
                  <a:gd name="T4" fmla="*/ 21600 w 43200"/>
                  <a:gd name="T5" fmla="*/ 6405 h 280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8005" fill="none" extrusionOk="0">
                    <a:moveTo>
                      <a:pt x="42228" y="0"/>
                    </a:moveTo>
                    <a:cubicBezTo>
                      <a:pt x="42872" y="2074"/>
                      <a:pt x="43200" y="4233"/>
                      <a:pt x="43200" y="6405"/>
                    </a:cubicBezTo>
                    <a:cubicBezTo>
                      <a:pt x="43200" y="18334"/>
                      <a:pt x="33529" y="28005"/>
                      <a:pt x="21600" y="28005"/>
                    </a:cubicBezTo>
                    <a:cubicBezTo>
                      <a:pt x="9670" y="28005"/>
                      <a:pt x="0" y="18334"/>
                      <a:pt x="0" y="6405"/>
                    </a:cubicBezTo>
                    <a:cubicBezTo>
                      <a:pt x="-1" y="4481"/>
                      <a:pt x="257" y="2565"/>
                      <a:pt x="764" y="710"/>
                    </a:cubicBezTo>
                  </a:path>
                  <a:path w="43200" h="28005" stroke="0" extrusionOk="0">
                    <a:moveTo>
                      <a:pt x="42228" y="0"/>
                    </a:moveTo>
                    <a:cubicBezTo>
                      <a:pt x="42872" y="2074"/>
                      <a:pt x="43200" y="4233"/>
                      <a:pt x="43200" y="6405"/>
                    </a:cubicBezTo>
                    <a:cubicBezTo>
                      <a:pt x="43200" y="18334"/>
                      <a:pt x="33529" y="28005"/>
                      <a:pt x="21600" y="28005"/>
                    </a:cubicBezTo>
                    <a:cubicBezTo>
                      <a:pt x="9670" y="28005"/>
                      <a:pt x="0" y="18334"/>
                      <a:pt x="0" y="6405"/>
                    </a:cubicBezTo>
                    <a:cubicBezTo>
                      <a:pt x="-1" y="4481"/>
                      <a:pt x="257" y="2565"/>
                      <a:pt x="764" y="710"/>
                    </a:cubicBezTo>
                    <a:lnTo>
                      <a:pt x="21600" y="640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23" name="Line 100"/>
              <p:cNvSpPr>
                <a:spLocks noChangeShapeType="1"/>
              </p:cNvSpPr>
              <p:nvPr userDrawn="1"/>
            </p:nvSpPr>
            <p:spPr bwMode="ltGray">
              <a:xfrm>
                <a:off x="2784" y="960"/>
                <a:ext cx="219" cy="21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24" name="Line 101"/>
              <p:cNvSpPr>
                <a:spLocks noChangeShapeType="1"/>
              </p:cNvSpPr>
              <p:nvPr userDrawn="1"/>
            </p:nvSpPr>
            <p:spPr bwMode="ltGray">
              <a:xfrm>
                <a:off x="3282" y="951"/>
                <a:ext cx="300" cy="22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25" name="Line 102"/>
              <p:cNvSpPr>
                <a:spLocks noChangeShapeType="1"/>
              </p:cNvSpPr>
              <p:nvPr userDrawn="1"/>
            </p:nvSpPr>
            <p:spPr bwMode="ltGray">
              <a:xfrm flipH="1">
                <a:off x="2976" y="951"/>
                <a:ext cx="300" cy="22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26" name="Line 103"/>
              <p:cNvSpPr>
                <a:spLocks noChangeShapeType="1"/>
              </p:cNvSpPr>
              <p:nvPr userDrawn="1"/>
            </p:nvSpPr>
            <p:spPr bwMode="ltGray">
              <a:xfrm>
                <a:off x="3279" y="951"/>
                <a:ext cx="0" cy="225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27" name="Line 104"/>
              <p:cNvSpPr>
                <a:spLocks noChangeShapeType="1"/>
              </p:cNvSpPr>
              <p:nvPr userDrawn="1"/>
            </p:nvSpPr>
            <p:spPr bwMode="ltGray">
              <a:xfrm>
                <a:off x="3579" y="951"/>
                <a:ext cx="0" cy="297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28" name="Line 105"/>
              <p:cNvSpPr>
                <a:spLocks noChangeShapeType="1"/>
              </p:cNvSpPr>
              <p:nvPr userDrawn="1"/>
            </p:nvSpPr>
            <p:spPr bwMode="ltGray">
              <a:xfrm>
                <a:off x="288" y="1176"/>
                <a:ext cx="354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</p:grpSp>
      </p:grpSp>
      <p:sp>
        <p:nvSpPr>
          <p:cNvPr id="33867" name="Rectangle 75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3868" name="Rectangle 76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86200"/>
            <a:ext cx="6400800" cy="1752600"/>
          </a:xfrm>
        </p:spPr>
        <p:txBody>
          <a:bodyPr anchor="ctr"/>
          <a:lstStyle>
            <a:lvl1pPr marL="0" indent="0">
              <a:buFontTx/>
              <a:buNone/>
              <a:defRPr baseline="0"/>
            </a:lvl1pPr>
          </a:lstStyle>
          <a:p>
            <a:r>
              <a:rPr lang="ja-JP" altLang="en-US" dirty="0" smtClean="0"/>
              <a:t>マスタ サブタイトルの書式設定</a:t>
            </a:r>
            <a:endParaRPr lang="ja-JP" altLang="en-US" dirty="0"/>
          </a:p>
        </p:txBody>
      </p:sp>
      <p:sp>
        <p:nvSpPr>
          <p:cNvPr id="91" name="Rectangle 77"/>
          <p:cNvSpPr>
            <a:spLocks noGrp="1" noChangeArrowheads="1"/>
          </p:cNvSpPr>
          <p:nvPr>
            <p:ph type="dt" sz="half" idx="10"/>
          </p:nvPr>
        </p:nvSpPr>
        <p:spPr>
          <a:xfrm>
            <a:off x="7239000" y="6248400"/>
            <a:ext cx="133985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8973A8F-2636-4023-9C2D-C451794B22E8}" type="datetimeFigureOut">
              <a:rPr lang="ja-JP" altLang="en-US"/>
              <a:pPr>
                <a:defRPr/>
              </a:pPr>
              <a:t>2012/6/23</a:t>
            </a:fld>
            <a:endParaRPr lang="ja-JP" altLang="en-US"/>
          </a:p>
        </p:txBody>
      </p:sp>
      <p:sp>
        <p:nvSpPr>
          <p:cNvPr id="92" name="Rectangle 7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3" name="Rectangle 7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61087-EE1C-458F-8992-A5AB8CD8D69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BC31C-037E-4744-A9D8-6B5AC85498A9}" type="datetimeFigureOut">
              <a:rPr lang="ja-JP" altLang="en-US"/>
              <a:pPr>
                <a:defRPr/>
              </a:pPr>
              <a:t>2012/6/23</a:t>
            </a:fld>
            <a:endParaRPr lang="ja-JP" altLang="en-US"/>
          </a:p>
        </p:txBody>
      </p:sp>
      <p:sp>
        <p:nvSpPr>
          <p:cNvPr id="5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D31DC-620A-40C9-A8C8-D5453686D93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12C9E-99BA-4E98-89C4-F6A99A441493}" type="datetimeFigureOut">
              <a:rPr lang="ja-JP" altLang="en-US"/>
              <a:pPr>
                <a:defRPr/>
              </a:pPr>
              <a:t>2012/6/23</a:t>
            </a:fld>
            <a:endParaRPr lang="ja-JP" altLang="en-US"/>
          </a:p>
        </p:txBody>
      </p:sp>
      <p:sp>
        <p:nvSpPr>
          <p:cNvPr id="5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B0FA9-062A-487D-A70B-56D345216B9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kern="1200" spc="-100" baseline="0"/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kern="1200" spc="-100" baseline="0"/>
            </a:lvl1pPr>
            <a:lvl2pPr>
              <a:defRPr b="0" kern="1200" spc="-100" baseline="0"/>
            </a:lvl2pPr>
            <a:lvl3pPr>
              <a:defRPr b="0" kern="1200" spc="-100" baseline="0"/>
            </a:lvl3pPr>
            <a:lvl4pPr>
              <a:defRPr b="0" kern="1200" spc="-100" baseline="0"/>
            </a:lvl4pPr>
            <a:lvl5pPr>
              <a:defRPr b="0" kern="1200" spc="-100" baseline="0"/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18060-69EB-4097-B99F-4F65642A8BB4}" type="datetimeFigureOut">
              <a:rPr lang="ja-JP" altLang="en-US"/>
              <a:pPr>
                <a:defRPr/>
              </a:pPr>
              <a:t>2012/6/23</a:t>
            </a:fld>
            <a:endParaRPr lang="ja-JP" altLang="en-US"/>
          </a:p>
        </p:txBody>
      </p:sp>
      <p:sp>
        <p:nvSpPr>
          <p:cNvPr id="5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8DAC8-264A-472D-85FA-0CD35CF93E4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C7004-AD1B-42AE-9F52-FDD75F8CAC0A}" type="datetimeFigureOut">
              <a:rPr lang="ja-JP" altLang="en-US"/>
              <a:pPr>
                <a:defRPr/>
              </a:pPr>
              <a:t>2012/6/23</a:t>
            </a:fld>
            <a:endParaRPr lang="ja-JP" altLang="en-US"/>
          </a:p>
        </p:txBody>
      </p:sp>
      <p:sp>
        <p:nvSpPr>
          <p:cNvPr id="5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4CFC4-9E20-4D6B-97B3-AB9FB0D0C29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21EB2-2D79-4381-93BD-527F0D3EFF46}" type="datetimeFigureOut">
              <a:rPr lang="ja-JP" altLang="en-US"/>
              <a:pPr>
                <a:defRPr/>
              </a:pPr>
              <a:t>2012/6/23</a:t>
            </a:fld>
            <a:endParaRPr lang="ja-JP" altLang="en-US"/>
          </a:p>
        </p:txBody>
      </p:sp>
      <p:sp>
        <p:nvSpPr>
          <p:cNvPr id="6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AF2B4-5E8A-4EE1-A5F8-FC79E95F40B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AD376-9889-4A9A-B684-CA2EE4027368}" type="datetimeFigureOut">
              <a:rPr lang="ja-JP" altLang="en-US"/>
              <a:pPr>
                <a:defRPr/>
              </a:pPr>
              <a:t>2012/6/23</a:t>
            </a:fld>
            <a:endParaRPr lang="ja-JP" altLang="en-US"/>
          </a:p>
        </p:txBody>
      </p:sp>
      <p:sp>
        <p:nvSpPr>
          <p:cNvPr id="8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9E0EA-41EF-4D17-98A5-6589AC2F7DA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C3B76-7747-4CC0-8AC1-8C68A520DC65}" type="datetimeFigureOut">
              <a:rPr lang="ja-JP" altLang="en-US"/>
              <a:pPr>
                <a:defRPr/>
              </a:pPr>
              <a:t>2012/6/23</a:t>
            </a:fld>
            <a:endParaRPr lang="ja-JP" altLang="en-US"/>
          </a:p>
        </p:txBody>
      </p:sp>
      <p:sp>
        <p:nvSpPr>
          <p:cNvPr id="4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1366C-877A-4303-B38B-223BF6660D2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D8046-B118-4B85-92F6-A09FA7F125A7}" type="datetimeFigureOut">
              <a:rPr lang="ja-JP" altLang="en-US"/>
              <a:pPr>
                <a:defRPr/>
              </a:pPr>
              <a:t>2012/6/23</a:t>
            </a:fld>
            <a:endParaRPr lang="ja-JP" altLang="en-US"/>
          </a:p>
        </p:txBody>
      </p:sp>
      <p:sp>
        <p:nvSpPr>
          <p:cNvPr id="3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B4CF0-9834-4F29-A369-0D7C06DD0E7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B591F-BC81-48DE-BAD4-DC6B141A3E9C}" type="datetimeFigureOut">
              <a:rPr lang="ja-JP" altLang="en-US"/>
              <a:pPr>
                <a:defRPr/>
              </a:pPr>
              <a:t>2012/6/23</a:t>
            </a:fld>
            <a:endParaRPr lang="ja-JP" altLang="en-US"/>
          </a:p>
        </p:txBody>
      </p:sp>
      <p:sp>
        <p:nvSpPr>
          <p:cNvPr id="6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EC255-A3A9-487A-9E11-A80AC236DD6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DE0B7-BAD4-4CF1-88F3-A673FCC69DC0}" type="datetimeFigureOut">
              <a:rPr lang="ja-JP" altLang="en-US"/>
              <a:pPr>
                <a:defRPr/>
              </a:pPr>
              <a:t>2012/6/23</a:t>
            </a:fld>
            <a:endParaRPr lang="ja-JP" altLang="en-US"/>
          </a:p>
        </p:txBody>
      </p:sp>
      <p:sp>
        <p:nvSpPr>
          <p:cNvPr id="6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3B7EE-F901-45F8-8E5E-ECD1E10B708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8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57" name="Group 3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8436" name="Line 4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37" name="Line 5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38" name="Line 6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39" name="Line 7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40" name="Line 8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41" name="Line 9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4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4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4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4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46" name="Line 14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4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4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4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5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51" name="Line 19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5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5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5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5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56" name="Line 24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5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</p:grpSp>
          <p:grpSp>
            <p:nvGrpSpPr>
              <p:cNvPr id="1058" name="Group 26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8459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60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61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62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63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64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65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66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67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68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69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70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71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72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73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74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75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76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77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78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79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80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81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82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83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84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85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86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87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</p:grpSp>
        </p:grpSp>
        <p:sp>
          <p:nvSpPr>
            <p:cNvPr id="18488" name="Rectangle 56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  <p:grpSp>
          <p:nvGrpSpPr>
            <p:cNvPr id="1034" name="Group 57"/>
            <p:cNvGrpSpPr>
              <a:grpSpLocks/>
            </p:cNvGrpSpPr>
            <p:nvPr/>
          </p:nvGrpSpPr>
          <p:grpSpPr bwMode="auto">
            <a:xfrm>
              <a:off x="2064" y="3984"/>
              <a:ext cx="1920" cy="288"/>
              <a:chOff x="2064" y="3984"/>
              <a:chExt cx="1920" cy="288"/>
            </a:xfrm>
          </p:grpSpPr>
          <p:sp>
            <p:nvSpPr>
              <p:cNvPr id="18490" name="Rectangle 58" descr="60%"/>
              <p:cNvSpPr>
                <a:spLocks noChangeArrowheads="1"/>
              </p:cNvSpPr>
              <p:nvPr userDrawn="1"/>
            </p:nvSpPr>
            <p:spPr bwMode="ltGray">
              <a:xfrm>
                <a:off x="2112" y="4032"/>
                <a:ext cx="1824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491" name="Line 59"/>
              <p:cNvSpPr>
                <a:spLocks noChangeShapeType="1"/>
              </p:cNvSpPr>
              <p:nvPr userDrawn="1"/>
            </p:nvSpPr>
            <p:spPr bwMode="ltGray">
              <a:xfrm>
                <a:off x="2064" y="4032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492" name="Line 60"/>
              <p:cNvSpPr>
                <a:spLocks noChangeShapeType="1"/>
              </p:cNvSpPr>
              <p:nvPr userDrawn="1"/>
            </p:nvSpPr>
            <p:spPr bwMode="ltGray">
              <a:xfrm>
                <a:off x="2064" y="422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493" name="Line 61"/>
              <p:cNvSpPr>
                <a:spLocks noChangeShapeType="1"/>
              </p:cNvSpPr>
              <p:nvPr userDrawn="1"/>
            </p:nvSpPr>
            <p:spPr bwMode="ltGray">
              <a:xfrm>
                <a:off x="2112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494" name="Line 62"/>
              <p:cNvSpPr>
                <a:spLocks noChangeShapeType="1"/>
              </p:cNvSpPr>
              <p:nvPr userDrawn="1"/>
            </p:nvSpPr>
            <p:spPr bwMode="ltGray">
              <a:xfrm>
                <a:off x="393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</p:grpSp>
        <p:grpSp>
          <p:nvGrpSpPr>
            <p:cNvPr id="1035" name="Group 63"/>
            <p:cNvGrpSpPr>
              <a:grpSpLocks/>
            </p:cNvGrpSpPr>
            <p:nvPr/>
          </p:nvGrpSpPr>
          <p:grpSpPr bwMode="auto">
            <a:xfrm>
              <a:off x="4512" y="3984"/>
              <a:ext cx="912" cy="288"/>
              <a:chOff x="4512" y="3984"/>
              <a:chExt cx="912" cy="288"/>
            </a:xfrm>
          </p:grpSpPr>
          <p:sp>
            <p:nvSpPr>
              <p:cNvPr id="18496" name="Rectangle 64" descr="60%"/>
              <p:cNvSpPr>
                <a:spLocks noChangeArrowheads="1"/>
              </p:cNvSpPr>
              <p:nvPr userDrawn="1"/>
            </p:nvSpPr>
            <p:spPr bwMode="ltGray">
              <a:xfrm>
                <a:off x="4560" y="4032"/>
                <a:ext cx="816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497" name="Line 65"/>
              <p:cNvSpPr>
                <a:spLocks noChangeShapeType="1"/>
              </p:cNvSpPr>
              <p:nvPr userDrawn="1"/>
            </p:nvSpPr>
            <p:spPr bwMode="ltGray">
              <a:xfrm>
                <a:off x="4512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498" name="Line 66"/>
              <p:cNvSpPr>
                <a:spLocks noChangeShapeType="1"/>
              </p:cNvSpPr>
              <p:nvPr userDrawn="1"/>
            </p:nvSpPr>
            <p:spPr bwMode="ltGray">
              <a:xfrm>
                <a:off x="4512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499" name="Line 67"/>
              <p:cNvSpPr>
                <a:spLocks noChangeShapeType="1"/>
              </p:cNvSpPr>
              <p:nvPr userDrawn="1"/>
            </p:nvSpPr>
            <p:spPr bwMode="ltGray">
              <a:xfrm>
                <a:off x="4560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500" name="Line 68"/>
              <p:cNvSpPr>
                <a:spLocks noChangeShapeType="1"/>
              </p:cNvSpPr>
              <p:nvPr userDrawn="1"/>
            </p:nvSpPr>
            <p:spPr bwMode="ltGray">
              <a:xfrm>
                <a:off x="537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</p:grpSp>
        <p:grpSp>
          <p:nvGrpSpPr>
            <p:cNvPr id="1036" name="Group 69"/>
            <p:cNvGrpSpPr>
              <a:grpSpLocks/>
            </p:cNvGrpSpPr>
            <p:nvPr/>
          </p:nvGrpSpPr>
          <p:grpSpPr bwMode="auto">
            <a:xfrm>
              <a:off x="624" y="3984"/>
              <a:ext cx="912" cy="288"/>
              <a:chOff x="624" y="3984"/>
              <a:chExt cx="912" cy="288"/>
            </a:xfrm>
          </p:grpSpPr>
          <p:sp>
            <p:nvSpPr>
              <p:cNvPr id="18502" name="Rectangle 70" descr="60%"/>
              <p:cNvSpPr>
                <a:spLocks noChangeArrowheads="1"/>
              </p:cNvSpPr>
              <p:nvPr userDrawn="1"/>
            </p:nvSpPr>
            <p:spPr bwMode="ltGray">
              <a:xfrm>
                <a:off x="672" y="4032"/>
                <a:ext cx="816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503" name="Line 71"/>
              <p:cNvSpPr>
                <a:spLocks noChangeShapeType="1"/>
              </p:cNvSpPr>
              <p:nvPr userDrawn="1"/>
            </p:nvSpPr>
            <p:spPr bwMode="ltGray">
              <a:xfrm>
                <a:off x="624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504" name="Line 72"/>
              <p:cNvSpPr>
                <a:spLocks noChangeShapeType="1"/>
              </p:cNvSpPr>
              <p:nvPr userDrawn="1"/>
            </p:nvSpPr>
            <p:spPr bwMode="ltGray">
              <a:xfrm>
                <a:off x="624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505" name="Line 73"/>
              <p:cNvSpPr>
                <a:spLocks noChangeShapeType="1"/>
              </p:cNvSpPr>
              <p:nvPr userDrawn="1"/>
            </p:nvSpPr>
            <p:spPr bwMode="ltGray">
              <a:xfrm>
                <a:off x="672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506" name="Line 74"/>
              <p:cNvSpPr>
                <a:spLocks noChangeShapeType="1"/>
              </p:cNvSpPr>
              <p:nvPr userDrawn="1"/>
            </p:nvSpPr>
            <p:spPr bwMode="ltGray">
              <a:xfrm>
                <a:off x="1488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</p:grpSp>
        <p:sp>
          <p:nvSpPr>
            <p:cNvPr id="18512" name="Line 80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  <p:grpSp>
          <p:nvGrpSpPr>
            <p:cNvPr id="1038" name="Group 81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8514" name="Line 82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515" name="Line 83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516" name="Arc 84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</p:grpSp>
      </p:grpSp>
      <p:sp>
        <p:nvSpPr>
          <p:cNvPr id="1027" name="Rectangle 7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028" name="Rectangle 7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8509" name="Rectangle 7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kumimoji="1" sz="1400">
                <a:latin typeface="Comic Sans MS" pitchFamily="66" charset="0"/>
                <a:ea typeface="+mn-ea"/>
              </a:defRPr>
            </a:lvl1pPr>
          </a:lstStyle>
          <a:p>
            <a:pPr>
              <a:defRPr/>
            </a:pPr>
            <a:fld id="{689F9651-BE70-4A74-9E30-C1684F2DCB07}" type="datetimeFigureOut">
              <a:rPr lang="ja-JP" altLang="en-US"/>
              <a:pPr>
                <a:defRPr/>
              </a:pPr>
              <a:t>2012/6/23</a:t>
            </a:fld>
            <a:endParaRPr lang="ja-JP" altLang="en-US"/>
          </a:p>
        </p:txBody>
      </p:sp>
      <p:sp>
        <p:nvSpPr>
          <p:cNvPr id="18510" name="Rectangle 7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kumimoji="1" sz="1400">
                <a:latin typeface="Comic Sans MS" pitchFamily="66" charset="0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8511" name="Rectangle 7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kumimoji="1" sz="1400">
                <a:latin typeface="Comic Sans MS" pitchFamily="66" charset="0"/>
                <a:ea typeface="+mn-ea"/>
              </a:defRPr>
            </a:lvl1pPr>
          </a:lstStyle>
          <a:p>
            <a:pPr>
              <a:defRPr/>
            </a:pPr>
            <a:fld id="{9241A550-9971-488D-8B8B-6B4315F23CC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M+ 2c" pitchFamily="50" charset="-128"/>
          <a:ea typeface="M+ 2c" pitchFamily="50" charset="-128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M+ 2c" pitchFamily="50" charset="-128"/>
          <a:ea typeface="M+ 2c" pitchFamily="50" charset="-128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M+ 2c" pitchFamily="50" charset="-128"/>
          <a:ea typeface="M+ 2c" pitchFamily="50" charset="-128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M+ 2c" pitchFamily="50" charset="-128"/>
          <a:ea typeface="M+ 2c" pitchFamily="50" charset="-128"/>
          <a:cs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charset="-128"/>
          <a:cs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charset="-128"/>
          <a:cs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charset="-128"/>
          <a:cs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charset="-128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Char char="•"/>
        <a:defRPr kumimoji="1" sz="3200" kern="1200" spc="-100" baseline="0">
          <a:solidFill>
            <a:srgbClr val="2D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kumimoji="1" sz="2800" kern="1200" spc="-100" baseline="0">
          <a:solidFill>
            <a:srgbClr val="2D0099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 kern="1200" spc="-100" baseline="0">
          <a:solidFill>
            <a:srgbClr val="2D0099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kumimoji="1" sz="2000" kern="1200" spc="-100" baseline="0">
          <a:solidFill>
            <a:srgbClr val="2D0099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 spc="-100" baseline="0">
          <a:solidFill>
            <a:srgbClr val="2D0099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2.1/jp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ctrTitle"/>
          </p:nvPr>
        </p:nvSpPr>
        <p:spPr>
          <a:xfrm>
            <a:off x="990600" y="1214438"/>
            <a:ext cx="7772400" cy="1681162"/>
          </a:xfrm>
        </p:spPr>
        <p:txBody>
          <a:bodyPr/>
          <a:lstStyle/>
          <a:p>
            <a:r>
              <a:rPr lang="en-US" altLang="ja-JP" dirty="0" smtClean="0"/>
              <a:t>C++11</a:t>
            </a:r>
            <a:r>
              <a:rPr lang="ja-JP" altLang="en-US" dirty="0" smtClean="0"/>
              <a:t>概要 ライブラリ編</a:t>
            </a:r>
          </a:p>
        </p:txBody>
      </p:sp>
      <p:sp>
        <p:nvSpPr>
          <p:cNvPr id="3075" name="サブタイトル 2" descr="Rectangle: Click to edit Master text styles&#10;Second level&#10;Third level&#10;Fourth level&#10;Fifth level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  <a:cs typeface="M+ 2c bold" pitchFamily="50" charset="-128"/>
              </a:rPr>
              <a:t>H.24/05/26</a:t>
            </a:r>
          </a:p>
          <a:p>
            <a:pPr eaLnBrk="1" hangingPunct="1"/>
            <a:r>
              <a:rPr lang="en-US" altLang="ja-JP" dirty="0" err="1" smtClean="0">
                <a:solidFill>
                  <a:schemeClr val="tx1"/>
                </a:solidFill>
                <a:cs typeface="M+ 2c bold" pitchFamily="50" charset="-128"/>
              </a:rPr>
              <a:t>Egtra</a:t>
            </a:r>
            <a:endParaRPr lang="en-US" altLang="ja-JP" dirty="0" smtClean="0">
              <a:solidFill>
                <a:schemeClr val="tx1"/>
              </a:solidFill>
              <a:cs typeface="M+ 2c bold" pitchFamily="50" charset="-128"/>
            </a:endParaRPr>
          </a:p>
          <a:p>
            <a:pPr eaLnBrk="1" hangingPunct="1"/>
            <a:r>
              <a:rPr lang="en-US" altLang="ja-JP" dirty="0" smtClean="0">
                <a:solidFill>
                  <a:schemeClr val="tx1"/>
                </a:solidFill>
                <a:cs typeface="M+ 2c bold" pitchFamily="50" charset="-128"/>
              </a:rPr>
              <a:t>Boost.</a:t>
            </a:r>
            <a:r>
              <a:rPr lang="ja-JP" altLang="en-US" dirty="0" smtClean="0">
                <a:solidFill>
                  <a:schemeClr val="tx1"/>
                </a:solidFill>
                <a:cs typeface="M+ 2c bold" pitchFamily="50" charset="-128"/>
              </a:rPr>
              <a:t>勉強会 </a:t>
            </a:r>
            <a:r>
              <a:rPr lang="en-US" altLang="ja-JP" dirty="0" smtClean="0">
                <a:solidFill>
                  <a:schemeClr val="tx1"/>
                </a:solidFill>
                <a:cs typeface="M+ 2c bold" pitchFamily="50" charset="-128"/>
              </a:rPr>
              <a:t>#9 </a:t>
            </a:r>
            <a:r>
              <a:rPr lang="ja-JP" altLang="en-US" dirty="0" smtClean="0">
                <a:solidFill>
                  <a:schemeClr val="tx1"/>
                </a:solidFill>
                <a:cs typeface="M+ 2c bold" pitchFamily="50" charset="-128"/>
              </a:rPr>
              <a:t>つくば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コンテナの初期化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配列の初期化</a:t>
            </a:r>
          </a:p>
          <a:p>
            <a:r>
              <a:rPr lang="en-US" altLang="ja-JP" dirty="0" err="1" smtClean="0"/>
              <a:t>int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ra</a:t>
            </a:r>
            <a:r>
              <a:rPr lang="en-US" altLang="ja-JP" dirty="0" smtClean="0"/>
              <a:t>[] = {1, 2, 3};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コンテナの初期化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配列の初期化、コンテナでも</a:t>
            </a:r>
          </a:p>
          <a:p>
            <a:r>
              <a:rPr lang="en-US" altLang="ja-JP" dirty="0" err="1" smtClean="0"/>
              <a:t>int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ra</a:t>
            </a:r>
            <a:r>
              <a:rPr lang="en-US" altLang="ja-JP" dirty="0" smtClean="0"/>
              <a:t>[] = {1, 2, 3};</a:t>
            </a:r>
          </a:p>
          <a:p>
            <a:r>
              <a:rPr lang="en-US" altLang="ja-JP" dirty="0" smtClean="0"/>
              <a:t>std::array&lt;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, 3&gt; a = {1, 2, 3};</a:t>
            </a:r>
          </a:p>
          <a:p>
            <a:r>
              <a:rPr lang="en-US" altLang="ja-JP" dirty="0" smtClean="0"/>
              <a:t>std::vector&lt;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&gt; v = {1, 2, 3};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コンテナへの代入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 = {1, 2, 3};</a:t>
            </a:r>
          </a:p>
          <a:p>
            <a:r>
              <a:rPr lang="en-US" altLang="ja-JP" dirty="0" smtClean="0"/>
              <a:t>v = {1, 2, 3};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With </a:t>
            </a:r>
            <a:r>
              <a:rPr kumimoji="1" lang="ja-JP" altLang="en-US" dirty="0" smtClean="0"/>
              <a:t>構造体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altLang="ja-JP" sz="3600" dirty="0" smtClean="0"/>
              <a:t>struct Point {</a:t>
            </a:r>
          </a:p>
          <a:p>
            <a:pPr>
              <a:buNone/>
            </a:pPr>
            <a:r>
              <a:rPr lang="fr-FR" altLang="ja-JP" sz="3600" dirty="0" smtClean="0"/>
              <a:t>    double x;</a:t>
            </a:r>
          </a:p>
          <a:p>
            <a:pPr>
              <a:buNone/>
            </a:pPr>
            <a:r>
              <a:rPr lang="fr-FR" altLang="ja-JP" sz="3600" dirty="0" smtClean="0"/>
              <a:t>    double y;</a:t>
            </a:r>
          </a:p>
          <a:p>
            <a:pPr>
              <a:buNone/>
            </a:pPr>
            <a:r>
              <a:rPr lang="fr-FR" altLang="ja-JP" sz="3600" dirty="0" smtClean="0"/>
              <a:t>};</a:t>
            </a:r>
            <a:endParaRPr kumimoji="1" lang="ja-JP" altLang="en-US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With </a:t>
            </a:r>
            <a:r>
              <a:rPr kumimoji="1" lang="ja-JP" altLang="en-US" dirty="0" smtClean="0"/>
              <a:t>構造体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altLang="ja-JP" sz="3600" dirty="0" smtClean="0"/>
              <a:t>std::vector&lt;Point&gt; vp = {</a:t>
            </a:r>
          </a:p>
          <a:p>
            <a:pPr>
              <a:buNone/>
            </a:pPr>
            <a:r>
              <a:rPr lang="fr-FR" altLang="ja-JP" sz="3600" dirty="0" smtClean="0"/>
              <a:t>    {10, 0},</a:t>
            </a:r>
          </a:p>
          <a:p>
            <a:pPr>
              <a:buNone/>
            </a:pPr>
            <a:r>
              <a:rPr lang="fr-FR" altLang="ja-JP" sz="3600" dirty="0" smtClean="0"/>
              <a:t>    {0, 20},</a:t>
            </a:r>
          </a:p>
          <a:p>
            <a:pPr>
              <a:buNone/>
            </a:pPr>
            <a:r>
              <a:rPr lang="fr-FR" altLang="ja-JP" sz="3600" dirty="0" smtClean="0"/>
              <a:t>};</a:t>
            </a:r>
            <a:endParaRPr kumimoji="1" lang="ja-JP" altLang="en-US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With </a:t>
            </a:r>
            <a:r>
              <a:rPr kumimoji="1" lang="ja-JP" altLang="en-US" dirty="0" smtClean="0"/>
              <a:t>構造体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3600" dirty="0" err="1" smtClean="0"/>
              <a:t>vp.push_back</a:t>
            </a:r>
            <a:r>
              <a:rPr lang="en-US" altLang="ja-JP" sz="3600" dirty="0" smtClean="0"/>
              <a:t>({0, -20});</a:t>
            </a:r>
          </a:p>
          <a:p>
            <a:pPr>
              <a:buNone/>
            </a:pPr>
            <a:r>
              <a:rPr lang="en-US" altLang="ja-JP" sz="3600" dirty="0" err="1" smtClean="0"/>
              <a:t>vp.insert</a:t>
            </a:r>
            <a:r>
              <a:rPr lang="en-US" altLang="ja-JP" sz="3600" dirty="0" smtClean="0"/>
              <a:t>(</a:t>
            </a:r>
            <a:r>
              <a:rPr lang="en-US" altLang="ja-JP" sz="3600" dirty="0" err="1" smtClean="0"/>
              <a:t>v.begin</a:t>
            </a:r>
            <a:r>
              <a:rPr lang="en-US" altLang="ja-JP" sz="3600" dirty="0" smtClean="0"/>
              <a:t>(), {0, 0});</a:t>
            </a:r>
            <a:endParaRPr kumimoji="1" lang="ja-JP" altLang="en-US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With </a:t>
            </a:r>
            <a:r>
              <a:rPr kumimoji="1" lang="ja-JP" altLang="en-US" dirty="0" smtClean="0"/>
              <a:t>クラス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3600" dirty="0" smtClean="0"/>
              <a:t>std::vector&lt;std::</a:t>
            </a:r>
            <a:r>
              <a:rPr lang="en-US" altLang="ja-JP" sz="3600" dirty="0" err="1" smtClean="0"/>
              <a:t>fstream</a:t>
            </a:r>
            <a:r>
              <a:rPr lang="en-US" altLang="ja-JP" sz="3600" dirty="0" smtClean="0"/>
              <a:t>&gt; </a:t>
            </a:r>
            <a:r>
              <a:rPr lang="en-US" altLang="ja-JP" sz="3600" dirty="0" err="1" smtClean="0"/>
              <a:t>vf</a:t>
            </a:r>
            <a:r>
              <a:rPr lang="en-US" altLang="ja-JP" sz="3600" dirty="0" smtClean="0"/>
              <a:t> = {</a:t>
            </a:r>
          </a:p>
          <a:p>
            <a:pPr>
              <a:buNone/>
            </a:pPr>
            <a:r>
              <a:rPr lang="en-US" altLang="ja-JP" sz="3600" dirty="0" smtClean="0"/>
              <a:t>    {"a.cpp"},</a:t>
            </a:r>
          </a:p>
          <a:p>
            <a:pPr>
              <a:buNone/>
            </a:pPr>
            <a:r>
              <a:rPr lang="en-US" altLang="ja-JP" sz="3600" dirty="0" smtClean="0"/>
              <a:t>    {"</a:t>
            </a:r>
            <a:r>
              <a:rPr lang="en-US" altLang="ja-JP" sz="3600" dirty="0" err="1" smtClean="0"/>
              <a:t>a.out</a:t>
            </a:r>
            <a:r>
              <a:rPr lang="en-US" altLang="ja-JP" sz="3600" dirty="0" smtClean="0"/>
              <a:t>", </a:t>
            </a:r>
            <a:r>
              <a:rPr lang="en-US" altLang="ja-JP" sz="3600" dirty="0" err="1" smtClean="0"/>
              <a:t>ios_base</a:t>
            </a:r>
            <a:r>
              <a:rPr lang="en-US" altLang="ja-JP" sz="3600" dirty="0" smtClean="0"/>
              <a:t>::binary},</a:t>
            </a:r>
          </a:p>
          <a:p>
            <a:pPr>
              <a:buNone/>
            </a:pPr>
            <a:r>
              <a:rPr lang="en-US" altLang="ja-JP" sz="3600" dirty="0" smtClean="0"/>
              <a:t>};</a:t>
            </a:r>
            <a:endParaRPr kumimoji="1" lang="ja-JP" altLang="en-US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With </a:t>
            </a:r>
            <a:r>
              <a:rPr kumimoji="1" lang="ja-JP" altLang="en-US" dirty="0" smtClean="0"/>
              <a:t>クラス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3600" dirty="0" smtClean="0"/>
              <a:t>std::vector&lt;std::</a:t>
            </a:r>
            <a:r>
              <a:rPr lang="en-US" altLang="ja-JP" sz="3600" dirty="0" err="1" smtClean="0"/>
              <a:t>fstream</a:t>
            </a:r>
            <a:r>
              <a:rPr lang="en-US" altLang="ja-JP" sz="3600" dirty="0" smtClean="0"/>
              <a:t>&gt; </a:t>
            </a:r>
            <a:r>
              <a:rPr lang="en-US" altLang="ja-JP" sz="3600" dirty="0" err="1" smtClean="0"/>
              <a:t>vf</a:t>
            </a:r>
            <a:r>
              <a:rPr lang="en-US" altLang="ja-JP" sz="3600" dirty="0" smtClean="0"/>
              <a:t> = {</a:t>
            </a:r>
          </a:p>
          <a:p>
            <a:pPr>
              <a:buNone/>
            </a:pPr>
            <a:r>
              <a:rPr lang="en-US" altLang="ja-JP" sz="3600" dirty="0" smtClean="0"/>
              <a:t>    std::</a:t>
            </a:r>
            <a:r>
              <a:rPr lang="en-US" altLang="ja-JP" sz="3600" dirty="0" err="1" smtClean="0"/>
              <a:t>fstream</a:t>
            </a:r>
            <a:r>
              <a:rPr lang="en-US" altLang="ja-JP" sz="3600" dirty="0" smtClean="0"/>
              <a:t>("a.cpp"),</a:t>
            </a:r>
          </a:p>
          <a:p>
            <a:pPr>
              <a:buNone/>
            </a:pPr>
            <a:r>
              <a:rPr lang="en-US" altLang="ja-JP" sz="3600" dirty="0" smtClean="0"/>
              <a:t>    std::</a:t>
            </a:r>
            <a:r>
              <a:rPr lang="en-US" altLang="ja-JP" sz="3600" dirty="0" err="1" smtClean="0"/>
              <a:t>fstream</a:t>
            </a:r>
            <a:r>
              <a:rPr lang="en-US" altLang="ja-JP" sz="3600" dirty="0" smtClean="0"/>
              <a:t>(</a:t>
            </a:r>
          </a:p>
          <a:p>
            <a:pPr algn="r">
              <a:buNone/>
            </a:pPr>
            <a:r>
              <a:rPr lang="en-US" altLang="ja-JP" sz="3600" dirty="0" smtClean="0"/>
              <a:t>"</a:t>
            </a:r>
            <a:r>
              <a:rPr lang="en-US" altLang="ja-JP" sz="3600" dirty="0" err="1" smtClean="0"/>
              <a:t>a.out</a:t>
            </a:r>
            <a:r>
              <a:rPr lang="en-US" altLang="ja-JP" sz="3600" dirty="0" smtClean="0"/>
              <a:t>", std::</a:t>
            </a:r>
            <a:r>
              <a:rPr lang="en-US" altLang="ja-JP" sz="3600" dirty="0" err="1" smtClean="0"/>
              <a:t>ios_base</a:t>
            </a:r>
            <a:r>
              <a:rPr lang="en-US" altLang="ja-JP" sz="3600" dirty="0" smtClean="0"/>
              <a:t>::binary),</a:t>
            </a:r>
          </a:p>
          <a:p>
            <a:pPr>
              <a:buNone/>
            </a:pPr>
            <a:r>
              <a:rPr lang="en-US" altLang="ja-JP" sz="3600" dirty="0" smtClean="0"/>
              <a:t>};</a:t>
            </a:r>
            <a:endParaRPr kumimoji="1" lang="ja-JP" altLang="en-US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With </a:t>
            </a:r>
            <a:r>
              <a:rPr lang="ja-JP" altLang="en-US" dirty="0" smtClean="0"/>
              <a:t>コピー不可の型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3600" dirty="0" smtClean="0"/>
              <a:t>class </a:t>
            </a:r>
            <a:r>
              <a:rPr lang="en-US" altLang="ja-JP" sz="3600" dirty="0" err="1" smtClean="0"/>
              <a:t>SanJigen</a:t>
            </a:r>
            <a:r>
              <a:rPr lang="en-US" altLang="ja-JP" sz="3600" dirty="0" smtClean="0"/>
              <a:t> :</a:t>
            </a:r>
          </a:p>
          <a:p>
            <a:pPr algn="r">
              <a:buNone/>
            </a:pPr>
            <a:r>
              <a:rPr lang="en-US" altLang="ja-JP" sz="3600" dirty="0" smtClean="0"/>
              <a:t>boost::</a:t>
            </a:r>
            <a:r>
              <a:rPr lang="en-US" altLang="ja-JP" sz="3600" dirty="0" err="1" smtClean="0"/>
              <a:t>noncopyable</a:t>
            </a:r>
            <a:r>
              <a:rPr lang="en-US" altLang="ja-JP" sz="3600" dirty="0" smtClean="0"/>
              <a:t> {</a:t>
            </a:r>
          </a:p>
          <a:p>
            <a:pPr>
              <a:buNone/>
            </a:pPr>
            <a:r>
              <a:rPr lang="en-US" altLang="ja-JP" sz="3600" dirty="0" smtClean="0"/>
              <a:t>    explicit </a:t>
            </a:r>
            <a:r>
              <a:rPr lang="en-US" altLang="ja-JP" sz="3600" dirty="0" err="1" smtClean="0"/>
              <a:t>SanJigen</a:t>
            </a:r>
            <a:r>
              <a:rPr lang="en-US" altLang="ja-JP" sz="3600" dirty="0" smtClean="0"/>
              <a:t>(</a:t>
            </a:r>
          </a:p>
          <a:p>
            <a:pPr algn="r">
              <a:buNone/>
            </a:pPr>
            <a:r>
              <a:rPr lang="en-US" altLang="ja-JP" sz="3600" dirty="0" err="1" smtClean="0"/>
              <a:t>int</a:t>
            </a:r>
            <a:r>
              <a:rPr lang="en-US" altLang="ja-JP" sz="3600" dirty="0" smtClean="0"/>
              <a:t> x, </a:t>
            </a:r>
            <a:r>
              <a:rPr lang="en-US" altLang="ja-JP" sz="3600" dirty="0" err="1" smtClean="0"/>
              <a:t>int</a:t>
            </a:r>
            <a:r>
              <a:rPr lang="en-US" altLang="ja-JP" sz="3600" dirty="0" smtClean="0"/>
              <a:t> y, </a:t>
            </a:r>
            <a:r>
              <a:rPr lang="en-US" altLang="ja-JP" sz="3600" dirty="0" err="1" smtClean="0"/>
              <a:t>int</a:t>
            </a:r>
            <a:r>
              <a:rPr lang="en-US" altLang="ja-JP" sz="3600" dirty="0" smtClean="0"/>
              <a:t> z);</a:t>
            </a:r>
          </a:p>
          <a:p>
            <a:pPr>
              <a:buNone/>
            </a:pPr>
            <a:r>
              <a:rPr lang="en-US" altLang="ja-JP" sz="3600" dirty="0" smtClean="0"/>
              <a:t>};</a:t>
            </a:r>
            <a:endParaRPr kumimoji="1" lang="ja-JP" altLang="en-US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With </a:t>
            </a:r>
            <a:r>
              <a:rPr lang="ja-JP" altLang="en-US" dirty="0" smtClean="0"/>
              <a:t>コピー不可の型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3600" dirty="0" smtClean="0"/>
              <a:t>// </a:t>
            </a:r>
            <a:r>
              <a:rPr lang="ja-JP" altLang="en-US" sz="3600" dirty="0" smtClean="0"/>
              <a:t>図形</a:t>
            </a:r>
          </a:p>
          <a:p>
            <a:pPr>
              <a:buNone/>
            </a:pPr>
            <a:r>
              <a:rPr lang="en-US" altLang="ja-JP" sz="3600" dirty="0" smtClean="0"/>
              <a:t>std::vector&lt;</a:t>
            </a:r>
            <a:r>
              <a:rPr lang="en-US" altLang="ja-JP" sz="3600" dirty="0" err="1" smtClean="0"/>
              <a:t>SanJigen</a:t>
            </a:r>
            <a:r>
              <a:rPr lang="en-US" altLang="ja-JP" sz="3600" dirty="0" smtClean="0"/>
              <a:t>&gt; figure;</a:t>
            </a:r>
          </a:p>
          <a:p>
            <a:pPr>
              <a:buNone/>
            </a:pPr>
            <a:endParaRPr lang="en-US" altLang="ja-JP" sz="3600" dirty="0" smtClean="0"/>
          </a:p>
          <a:p>
            <a:pPr>
              <a:buNone/>
            </a:pPr>
            <a:r>
              <a:rPr lang="en-US" altLang="ja-JP" sz="3600" dirty="0" err="1" smtClean="0"/>
              <a:t>figure.emplace_back</a:t>
            </a:r>
            <a:r>
              <a:rPr lang="en-US" altLang="ja-JP" sz="3600" dirty="0" smtClean="0"/>
              <a:t>(3, 1, 4);</a:t>
            </a:r>
          </a:p>
          <a:p>
            <a:pPr>
              <a:buNone/>
            </a:pPr>
            <a:endParaRPr lang="en-US" altLang="ja-JP" sz="3600" dirty="0" smtClean="0"/>
          </a:p>
          <a:p>
            <a:pPr>
              <a:buNone/>
            </a:pPr>
            <a:r>
              <a:rPr lang="en-US" altLang="ja-JP" sz="3600" dirty="0" smtClean="0"/>
              <a:t>→ figure[0] == </a:t>
            </a:r>
            <a:r>
              <a:rPr lang="en-US" altLang="ja-JP" sz="3600" dirty="0" err="1" smtClean="0"/>
              <a:t>SanJigen</a:t>
            </a:r>
            <a:r>
              <a:rPr lang="en-US" altLang="ja-JP" sz="3600" dirty="0" smtClean="0"/>
              <a:t>(3, 1, 4)</a:t>
            </a:r>
            <a:endParaRPr kumimoji="1" lang="ja-JP" alt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注意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網羅はしていません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規格を（</a:t>
            </a:r>
            <a:r>
              <a:rPr lang="en-US" altLang="ja-JP" dirty="0" smtClean="0"/>
              <a:t>N3337.pdf</a:t>
            </a:r>
            <a:r>
              <a:rPr lang="ja-JP" altLang="en-US" dirty="0" smtClean="0"/>
              <a:t>も可）を読む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cpprefjp</a:t>
            </a:r>
            <a:r>
              <a:rPr lang="ja-JP" altLang="en-US" dirty="0" smtClean="0"/>
              <a:t>を書く・読む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map::at, </a:t>
            </a:r>
            <a:r>
              <a:rPr lang="en-US" altLang="ja-JP" dirty="0" err="1" smtClean="0"/>
              <a:t>unordered_map</a:t>
            </a:r>
            <a:r>
              <a:rPr lang="en-US" altLang="ja-JP" dirty="0" smtClean="0"/>
              <a:t>::at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38200" y="1905000"/>
            <a:ext cx="7982272" cy="4114800"/>
          </a:xfrm>
        </p:spPr>
        <p:txBody>
          <a:bodyPr/>
          <a:lstStyle/>
          <a:p>
            <a:pPr>
              <a:buNone/>
            </a:pPr>
            <a:r>
              <a:rPr lang="en-US" altLang="ja-JP" sz="3600" dirty="0" smtClean="0"/>
              <a:t>std::map&lt;std::string, std::string&gt;</a:t>
            </a:r>
          </a:p>
          <a:p>
            <a:pPr algn="r">
              <a:buNone/>
            </a:pPr>
            <a:r>
              <a:rPr lang="en-US" altLang="ja-JP" sz="3600" dirty="0" smtClean="0"/>
              <a:t>const </a:t>
            </a:r>
            <a:r>
              <a:rPr lang="en-US" altLang="ja-JP" sz="3600" dirty="0" err="1" smtClean="0"/>
              <a:t>yome</a:t>
            </a:r>
            <a:r>
              <a:rPr lang="en-US" altLang="ja-JP" sz="3600" dirty="0" smtClean="0"/>
              <a:t> = {</a:t>
            </a:r>
          </a:p>
          <a:p>
            <a:pPr>
              <a:buNone/>
            </a:pPr>
            <a:r>
              <a:rPr lang="en-US" altLang="ja-JP" sz="3600" dirty="0" smtClean="0"/>
              <a:t>    {"</a:t>
            </a:r>
            <a:r>
              <a:rPr lang="en-US" altLang="ja-JP" sz="3600" dirty="0" err="1" smtClean="0"/>
              <a:t>Nyaruko</a:t>
            </a:r>
            <a:r>
              <a:rPr lang="en-US" altLang="ja-JP" sz="3600" dirty="0" smtClean="0"/>
              <a:t>", "</a:t>
            </a:r>
            <a:r>
              <a:rPr lang="en-US" altLang="ja-JP" sz="3600" dirty="0" err="1" smtClean="0"/>
              <a:t>Mahiro</a:t>
            </a:r>
            <a:r>
              <a:rPr lang="en-US" altLang="ja-JP" sz="3600" dirty="0" smtClean="0"/>
              <a:t>"},</a:t>
            </a:r>
          </a:p>
          <a:p>
            <a:pPr>
              <a:buNone/>
            </a:pPr>
            <a:r>
              <a:rPr lang="en-US" altLang="ja-JP" sz="3600" dirty="0" smtClean="0"/>
              <a:t>    {"</a:t>
            </a:r>
            <a:r>
              <a:rPr lang="en-US" altLang="ja-JP" sz="3600" dirty="0" err="1" smtClean="0"/>
              <a:t>Kuko</a:t>
            </a:r>
            <a:r>
              <a:rPr lang="en-US" altLang="ja-JP" sz="3600" dirty="0" smtClean="0"/>
              <a:t>", "</a:t>
            </a:r>
            <a:r>
              <a:rPr lang="en-US" altLang="ja-JP" sz="3600" dirty="0" err="1" smtClean="0"/>
              <a:t>Nyaruko</a:t>
            </a:r>
            <a:r>
              <a:rPr lang="en-US" altLang="ja-JP" sz="3600" dirty="0" smtClean="0"/>
              <a:t>"},</a:t>
            </a:r>
          </a:p>
          <a:p>
            <a:pPr>
              <a:buNone/>
            </a:pPr>
            <a:r>
              <a:rPr lang="en-US" altLang="ja-JP" sz="3600" dirty="0" smtClean="0"/>
              <a:t>    {"</a:t>
            </a:r>
            <a:r>
              <a:rPr lang="en-US" altLang="ja-JP" sz="3600" dirty="0" err="1" smtClean="0"/>
              <a:t>Hasta</a:t>
            </a:r>
            <a:r>
              <a:rPr lang="en-US" altLang="ja-JP" sz="3600" dirty="0" smtClean="0"/>
              <a:t>", "</a:t>
            </a:r>
            <a:r>
              <a:rPr lang="en-US" altLang="ja-JP" sz="3600" dirty="0" err="1" smtClean="0"/>
              <a:t>Mahiro</a:t>
            </a:r>
            <a:r>
              <a:rPr lang="en-US" altLang="ja-JP" sz="3600" dirty="0" smtClean="0"/>
              <a:t>"},</a:t>
            </a:r>
          </a:p>
          <a:p>
            <a:pPr>
              <a:buNone/>
            </a:pPr>
            <a:r>
              <a:rPr lang="en-US" altLang="ja-JP" sz="3600" dirty="0" smtClean="0"/>
              <a:t>};</a:t>
            </a:r>
            <a:endParaRPr kumimoji="1" lang="ja-JP" altLang="en-US" sz="3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map::at, </a:t>
            </a:r>
            <a:r>
              <a:rPr lang="en-US" altLang="ja-JP" dirty="0" err="1" smtClean="0"/>
              <a:t>unordered_map</a:t>
            </a:r>
            <a:r>
              <a:rPr lang="en-US" altLang="ja-JP" dirty="0" smtClean="0"/>
              <a:t>::at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38200" y="1905000"/>
            <a:ext cx="7982272" cy="4114800"/>
          </a:xfrm>
        </p:spPr>
        <p:txBody>
          <a:bodyPr/>
          <a:lstStyle/>
          <a:p>
            <a:pPr>
              <a:buNone/>
            </a:pPr>
            <a:r>
              <a:rPr lang="en-US" altLang="ja-JP" sz="3600" dirty="0" smtClean="0"/>
              <a:t>auto x = </a:t>
            </a:r>
            <a:r>
              <a:rPr lang="en-US" altLang="ja-JP" sz="3600" dirty="0" err="1" smtClean="0"/>
              <a:t>yome.at</a:t>
            </a:r>
            <a:r>
              <a:rPr lang="en-US" altLang="ja-JP" sz="3600" dirty="0" smtClean="0"/>
              <a:t>("</a:t>
            </a:r>
            <a:r>
              <a:rPr lang="en-US" altLang="ja-JP" sz="3600" dirty="0" err="1" smtClean="0"/>
              <a:t>Hasta</a:t>
            </a:r>
            <a:r>
              <a:rPr lang="en-US" altLang="ja-JP" sz="3600" dirty="0" smtClean="0"/>
              <a:t>");</a:t>
            </a:r>
          </a:p>
          <a:p>
            <a:pPr>
              <a:buNone/>
            </a:pPr>
            <a:endParaRPr lang="en-US" altLang="ja-JP" sz="3600" dirty="0" smtClean="0"/>
          </a:p>
          <a:p>
            <a:pPr>
              <a:buNone/>
            </a:pPr>
            <a:r>
              <a:rPr lang="en-US" altLang="ja-JP" sz="3600" dirty="0" smtClean="0"/>
              <a:t>→ x == "</a:t>
            </a:r>
            <a:r>
              <a:rPr lang="en-US" altLang="ja-JP" sz="3600" dirty="0" err="1" smtClean="0"/>
              <a:t>Mahiro</a:t>
            </a:r>
            <a:r>
              <a:rPr lang="en-US" altLang="ja-JP" sz="3600" dirty="0" smtClean="0"/>
              <a:t>"</a:t>
            </a:r>
            <a:endParaRPr kumimoji="1" lang="ja-JP" altLang="en-US" sz="3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map::at, </a:t>
            </a:r>
            <a:r>
              <a:rPr lang="en-US" altLang="ja-JP" dirty="0" err="1" smtClean="0"/>
              <a:t>unordered_map</a:t>
            </a:r>
            <a:r>
              <a:rPr lang="en-US" altLang="ja-JP" dirty="0" smtClean="0"/>
              <a:t>::at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38200" y="1905000"/>
            <a:ext cx="7982272" cy="4114800"/>
          </a:xfrm>
        </p:spPr>
        <p:txBody>
          <a:bodyPr/>
          <a:lstStyle/>
          <a:p>
            <a:pPr>
              <a:buNone/>
            </a:pPr>
            <a:r>
              <a:rPr lang="en-US" altLang="ja-JP" sz="3600" dirty="0" err="1" smtClean="0"/>
              <a:t>yome.at</a:t>
            </a:r>
            <a:r>
              <a:rPr lang="en-US" altLang="ja-JP" sz="3600" dirty="0" smtClean="0"/>
              <a:t>("</a:t>
            </a:r>
            <a:r>
              <a:rPr lang="en-US" altLang="ja-JP" sz="3600" dirty="0" err="1" smtClean="0"/>
              <a:t>Mahiro</a:t>
            </a:r>
            <a:r>
              <a:rPr lang="en-US" altLang="ja-JP" sz="3600" dirty="0" smtClean="0"/>
              <a:t>");</a:t>
            </a:r>
          </a:p>
          <a:p>
            <a:pPr>
              <a:buNone/>
            </a:pPr>
            <a:endParaRPr lang="en-US" altLang="ja-JP" sz="3600" dirty="0" smtClean="0"/>
          </a:p>
          <a:p>
            <a:pPr>
              <a:buNone/>
            </a:pPr>
            <a:r>
              <a:rPr lang="en-US" altLang="ja-JP" sz="3600" dirty="0" smtClean="0"/>
              <a:t>→……</a:t>
            </a:r>
            <a:r>
              <a:rPr lang="ja-JP" altLang="en-US" sz="3600" dirty="0" smtClean="0"/>
              <a:t>？</a:t>
            </a:r>
            <a:endParaRPr kumimoji="1" lang="ja-JP" altLang="en-US" sz="3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map::at, </a:t>
            </a:r>
            <a:r>
              <a:rPr lang="en-US" altLang="ja-JP" dirty="0" err="1" smtClean="0"/>
              <a:t>unordered_map</a:t>
            </a:r>
            <a:r>
              <a:rPr lang="en-US" altLang="ja-JP" dirty="0" smtClean="0"/>
              <a:t>::at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38200" y="1905000"/>
            <a:ext cx="7982272" cy="4114800"/>
          </a:xfrm>
        </p:spPr>
        <p:txBody>
          <a:bodyPr/>
          <a:lstStyle/>
          <a:p>
            <a:pPr>
              <a:buNone/>
            </a:pPr>
            <a:r>
              <a:rPr lang="en-US" altLang="ja-JP" sz="3600" dirty="0" err="1" smtClean="0"/>
              <a:t>yome.at</a:t>
            </a:r>
            <a:r>
              <a:rPr lang="en-US" altLang="ja-JP" sz="3600" dirty="0" smtClean="0"/>
              <a:t>("</a:t>
            </a:r>
            <a:r>
              <a:rPr lang="en-US" altLang="ja-JP" sz="3600" dirty="0" err="1" smtClean="0"/>
              <a:t>Mahiro</a:t>
            </a:r>
            <a:r>
              <a:rPr lang="en-US" altLang="ja-JP" sz="3600" dirty="0" smtClean="0"/>
              <a:t>");</a:t>
            </a:r>
          </a:p>
          <a:p>
            <a:pPr>
              <a:buNone/>
            </a:pPr>
            <a:endParaRPr lang="en-US" altLang="ja-JP" sz="3600" dirty="0" smtClean="0"/>
          </a:p>
          <a:p>
            <a:pPr>
              <a:buNone/>
            </a:pPr>
            <a:r>
              <a:rPr lang="ja-JP" altLang="en-US" sz="3600" dirty="0" smtClean="0"/>
              <a:t>   ＿</a:t>
            </a:r>
            <a:r>
              <a:rPr lang="ja-JP" altLang="en-US" sz="3600" dirty="0" err="1" smtClean="0"/>
              <a:t>人人人人</a:t>
            </a:r>
            <a:r>
              <a:rPr lang="ja-JP" altLang="en-US" sz="3600" dirty="0" smtClean="0"/>
              <a:t>＿</a:t>
            </a:r>
          </a:p>
          <a:p>
            <a:pPr>
              <a:buNone/>
            </a:pPr>
            <a:r>
              <a:rPr lang="ja-JP" altLang="en-US" sz="3600" dirty="0" smtClean="0"/>
              <a:t>  ＞ 突然の死 ＜</a:t>
            </a:r>
          </a:p>
          <a:p>
            <a:pPr>
              <a:buNone/>
            </a:pPr>
            <a:r>
              <a:rPr lang="ja-JP" altLang="en-US" sz="3600" dirty="0" smtClean="0"/>
              <a:t> </a:t>
            </a:r>
            <a:r>
              <a:rPr lang="ja-JP" altLang="en-US" sz="3600" dirty="0" smtClean="0">
                <a:latin typeface="Systema" pitchFamily="2" charset="-128"/>
                <a:ea typeface="Systema" pitchFamily="2" charset="-128"/>
              </a:rPr>
              <a:t>￣</a:t>
            </a:r>
            <a:r>
              <a:rPr lang="en-US" altLang="ja-JP" sz="3600" dirty="0" smtClean="0"/>
              <a:t>^Y^Y^Y^Y</a:t>
            </a:r>
            <a:r>
              <a:rPr lang="ja-JP" altLang="en-US" sz="3600" dirty="0" smtClean="0">
                <a:latin typeface="Systema" pitchFamily="2" charset="-128"/>
                <a:ea typeface="Systema" pitchFamily="2" charset="-128"/>
              </a:rPr>
              <a:t>￣</a:t>
            </a:r>
            <a:endParaRPr lang="en-US" altLang="ja-JP" sz="3600" dirty="0" smtClean="0">
              <a:latin typeface="+mn-ea"/>
            </a:endParaRPr>
          </a:p>
          <a:p>
            <a:pPr>
              <a:buNone/>
            </a:pPr>
            <a:r>
              <a:rPr lang="ja-JP" altLang="en-US" sz="3600" dirty="0" smtClean="0">
                <a:latin typeface="+mn-ea"/>
              </a:rPr>
              <a:t>（註：</a:t>
            </a:r>
            <a:r>
              <a:rPr lang="en-US" altLang="ja-JP" sz="3600" dirty="0" smtClean="0">
                <a:latin typeface="+mn-ea"/>
              </a:rPr>
              <a:t>std::</a:t>
            </a:r>
            <a:r>
              <a:rPr lang="en-US" altLang="ja-JP" sz="3600" dirty="0" err="1" smtClean="0">
                <a:latin typeface="+mn-ea"/>
              </a:rPr>
              <a:t>out_of_range</a:t>
            </a:r>
            <a:r>
              <a:rPr lang="ja-JP" altLang="en-US" sz="3600" dirty="0" smtClean="0">
                <a:latin typeface="+mn-ea"/>
              </a:rPr>
              <a:t>）</a:t>
            </a:r>
            <a:endParaRPr lang="en-US" altLang="ja-JP" sz="3600" dirty="0" smtClean="0">
              <a:latin typeface="+mn-e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map::at, </a:t>
            </a:r>
            <a:r>
              <a:rPr lang="en-US" altLang="ja-JP" dirty="0" err="1" smtClean="0"/>
              <a:t>unordered_map</a:t>
            </a:r>
            <a:r>
              <a:rPr lang="en-US" altLang="ja-JP" dirty="0" smtClean="0"/>
              <a:t>::at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38200" y="1905000"/>
            <a:ext cx="7982272" cy="4114800"/>
          </a:xfrm>
        </p:spPr>
        <p:txBody>
          <a:bodyPr/>
          <a:lstStyle/>
          <a:p>
            <a:pPr>
              <a:buNone/>
            </a:pPr>
            <a:r>
              <a:rPr lang="en-US" altLang="ja-JP" sz="3600" dirty="0" smtClean="0"/>
              <a:t>auto const yome2 = </a:t>
            </a:r>
            <a:r>
              <a:rPr lang="en-US" altLang="ja-JP" sz="3600" dirty="0" err="1" smtClean="0"/>
              <a:t>yome</a:t>
            </a:r>
            <a:r>
              <a:rPr lang="en-US" altLang="ja-JP" sz="3600" dirty="0" smtClean="0"/>
              <a:t>;</a:t>
            </a:r>
          </a:p>
          <a:p>
            <a:pPr>
              <a:buNone/>
            </a:pPr>
            <a:endParaRPr lang="en-US" altLang="ja-JP" sz="3600" dirty="0" smtClean="0"/>
          </a:p>
          <a:p>
            <a:pPr>
              <a:buNone/>
            </a:pPr>
            <a:r>
              <a:rPr lang="en-US" altLang="ja-JP" sz="3600" dirty="0" smtClean="0"/>
              <a:t>yome2.insert(</a:t>
            </a:r>
          </a:p>
          <a:p>
            <a:pPr algn="r">
              <a:buNone/>
            </a:pPr>
            <a:r>
              <a:rPr lang="en-US" altLang="ja-JP" sz="3600" dirty="0" smtClean="0"/>
              <a:t>{"</a:t>
            </a:r>
            <a:r>
              <a:rPr lang="en-US" altLang="ja-JP" sz="3600" dirty="0" err="1" smtClean="0"/>
              <a:t>Mahiro</a:t>
            </a:r>
            <a:r>
              <a:rPr lang="en-US" altLang="ja-JP" sz="3600" dirty="0" smtClean="0"/>
              <a:t>", "</a:t>
            </a:r>
            <a:r>
              <a:rPr lang="en-US" altLang="ja-JP" sz="3600" dirty="0" err="1" smtClean="0"/>
              <a:t>Shantak</a:t>
            </a:r>
            <a:r>
              <a:rPr lang="en-US" altLang="ja-JP" sz="3600" dirty="0" smtClean="0"/>
              <a:t>-kun"});</a:t>
            </a:r>
          </a:p>
          <a:p>
            <a:pPr>
              <a:buNone/>
            </a:pPr>
            <a:endParaRPr lang="en-US" altLang="ja-JP" sz="3600" dirty="0" smtClean="0"/>
          </a:p>
          <a:p>
            <a:pPr>
              <a:buNone/>
            </a:pPr>
            <a:r>
              <a:rPr lang="en-US" altLang="ja-JP" sz="3600" dirty="0" smtClean="0"/>
              <a:t>auto y = yome2.at("</a:t>
            </a:r>
            <a:r>
              <a:rPr lang="en-US" altLang="ja-JP" sz="3600" dirty="0" err="1" smtClean="0"/>
              <a:t>Mahiro</a:t>
            </a:r>
            <a:r>
              <a:rPr lang="en-US" altLang="ja-JP" sz="3600" dirty="0" smtClean="0"/>
              <a:t>");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unordered_map</a:t>
            </a:r>
            <a:r>
              <a:rPr lang="ja-JP" altLang="en-US" dirty="0" smtClean="0"/>
              <a:t>のキー対応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38200" y="1905000"/>
            <a:ext cx="7982272" cy="4114800"/>
          </a:xfrm>
        </p:spPr>
        <p:txBody>
          <a:bodyPr/>
          <a:lstStyle/>
          <a:p>
            <a:pPr>
              <a:buNone/>
            </a:pPr>
            <a:r>
              <a:rPr lang="en-US" altLang="ja-JP" sz="3600" dirty="0" smtClean="0"/>
              <a:t>namespace My {</a:t>
            </a:r>
          </a:p>
          <a:p>
            <a:pPr>
              <a:buNone/>
            </a:pPr>
            <a:r>
              <a:rPr lang="en-US" altLang="ja-JP" sz="3600" dirty="0" smtClean="0"/>
              <a:t>  </a:t>
            </a:r>
            <a:r>
              <a:rPr lang="en-US" altLang="ja-JP" sz="3600" dirty="0" err="1" smtClean="0"/>
              <a:t>struct</a:t>
            </a:r>
            <a:r>
              <a:rPr lang="en-US" altLang="ja-JP" sz="3600" dirty="0" smtClean="0"/>
              <a:t> Point {</a:t>
            </a:r>
          </a:p>
          <a:p>
            <a:pPr>
              <a:buNone/>
            </a:pPr>
            <a:r>
              <a:rPr lang="en-US" altLang="ja-JP" sz="3600" dirty="0" smtClean="0"/>
              <a:t>    </a:t>
            </a:r>
            <a:r>
              <a:rPr lang="en-US" altLang="ja-JP" sz="3600" dirty="0" err="1" smtClean="0"/>
              <a:t>int</a:t>
            </a:r>
            <a:r>
              <a:rPr lang="en-US" altLang="ja-JP" sz="3600" dirty="0" smtClean="0"/>
              <a:t> x, y;</a:t>
            </a:r>
          </a:p>
          <a:p>
            <a:pPr>
              <a:buNone/>
            </a:pPr>
            <a:r>
              <a:rPr lang="en-US" altLang="ja-JP" sz="3600" dirty="0" smtClean="0"/>
              <a:t>  };</a:t>
            </a:r>
          </a:p>
          <a:p>
            <a:pPr>
              <a:buNone/>
            </a:pPr>
            <a:r>
              <a:rPr lang="en-US" altLang="ja-JP" sz="3600" dirty="0" smtClean="0"/>
              <a:t>  </a:t>
            </a:r>
            <a:r>
              <a:rPr lang="en-US" altLang="ja-JP" sz="3600" dirty="0" err="1" smtClean="0"/>
              <a:t>bool</a:t>
            </a:r>
            <a:r>
              <a:rPr lang="en-US" altLang="ja-JP" sz="3600" dirty="0" smtClean="0"/>
              <a:t> operator==(Point, Point);</a:t>
            </a:r>
          </a:p>
          <a:p>
            <a:pPr>
              <a:buNone/>
            </a:pPr>
            <a:r>
              <a:rPr lang="en-US" altLang="ja-JP" sz="3600" dirty="0" smtClean="0"/>
              <a:t>}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unordered_map</a:t>
            </a:r>
            <a:r>
              <a:rPr lang="ja-JP" altLang="en-US" dirty="0" smtClean="0"/>
              <a:t>のキー対応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38200" y="1905000"/>
            <a:ext cx="7982272" cy="4114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ja-JP" sz="3600" dirty="0" smtClean="0"/>
              <a:t>namespace std {</a:t>
            </a:r>
          </a:p>
          <a:p>
            <a:pPr>
              <a:buNone/>
            </a:pPr>
            <a:r>
              <a:rPr lang="en-US" altLang="ja-JP" sz="3600" dirty="0" smtClean="0"/>
              <a:t>  </a:t>
            </a:r>
            <a:r>
              <a:rPr lang="en-US" altLang="ja-JP" sz="3600" dirty="0" err="1" smtClean="0"/>
              <a:t>struct</a:t>
            </a:r>
            <a:r>
              <a:rPr lang="en-US" altLang="ja-JP" sz="3600" dirty="0" smtClean="0"/>
              <a:t> hash&lt;My::Point&gt; {</a:t>
            </a:r>
          </a:p>
          <a:p>
            <a:pPr>
              <a:buNone/>
            </a:pPr>
            <a:r>
              <a:rPr lang="en-US" altLang="ja-JP" sz="3600" dirty="0" smtClean="0"/>
              <a:t>    std::</a:t>
            </a:r>
            <a:r>
              <a:rPr lang="en-US" altLang="ja-JP" sz="3600" dirty="0" err="1" smtClean="0"/>
              <a:t>size_t</a:t>
            </a:r>
            <a:r>
              <a:rPr lang="en-US" altLang="ja-JP" sz="3600" dirty="0" smtClean="0"/>
              <a:t> operator()(</a:t>
            </a:r>
          </a:p>
          <a:p>
            <a:pPr algn="r">
              <a:buNone/>
            </a:pPr>
            <a:r>
              <a:rPr lang="en-US" altLang="ja-JP" sz="3600" dirty="0" smtClean="0"/>
              <a:t>Point const&amp; pt) const {</a:t>
            </a:r>
          </a:p>
          <a:p>
            <a:pPr>
              <a:buNone/>
            </a:pPr>
            <a:r>
              <a:rPr lang="en-US" altLang="ja-JP" sz="3600" dirty="0" smtClean="0"/>
              <a:t>      return ……;</a:t>
            </a:r>
          </a:p>
          <a:p>
            <a:pPr>
              <a:buNone/>
            </a:pPr>
            <a:r>
              <a:rPr lang="en-US" altLang="ja-JP" sz="3600" dirty="0" smtClean="0"/>
              <a:t>    }</a:t>
            </a:r>
          </a:p>
          <a:p>
            <a:pPr>
              <a:buNone/>
            </a:pPr>
            <a:r>
              <a:rPr lang="en-US" altLang="ja-JP" sz="3600" dirty="0" smtClean="0"/>
              <a:t>  }; // </a:t>
            </a:r>
            <a:r>
              <a:rPr lang="ja-JP" altLang="en-US" sz="3600" dirty="0" smtClean="0"/>
              <a:t>特殊化</a:t>
            </a:r>
          </a:p>
          <a:p>
            <a:pPr>
              <a:buNone/>
            </a:pPr>
            <a:r>
              <a:rPr lang="en-US" altLang="ja-JP" sz="3600" dirty="0" smtClean="0"/>
              <a:t>}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6000" dirty="0" smtClean="0"/>
              <a:t>文字列</a:t>
            </a:r>
            <a:endParaRPr kumimoji="1" lang="ja-JP" altLang="en-US" sz="6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basic_string</a:t>
            </a:r>
            <a:r>
              <a:rPr lang="en-US" altLang="ja-JP" dirty="0" smtClean="0"/>
              <a:t>: </a:t>
            </a:r>
            <a:r>
              <a:rPr lang="ja-JP" altLang="en-US" dirty="0" smtClean="0"/>
              <a:t>要素の連続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11560" y="1905000"/>
            <a:ext cx="8424936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dirty="0" smtClean="0"/>
              <a:t>auto </a:t>
            </a:r>
            <a:r>
              <a:rPr lang="en-US" altLang="ja-JP" dirty="0" err="1" smtClean="0"/>
              <a:t>len</a:t>
            </a:r>
            <a:r>
              <a:rPr lang="en-US" altLang="ja-JP" dirty="0" smtClean="0"/>
              <a:t> = </a:t>
            </a:r>
            <a:r>
              <a:rPr lang="en-US" altLang="ja-JP" dirty="0" err="1" smtClean="0"/>
              <a:t>GetWindowTextLength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hwnd</a:t>
            </a:r>
            <a:r>
              <a:rPr lang="en-US" altLang="ja-JP" dirty="0" smtClean="0"/>
              <a:t>);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std::</a:t>
            </a:r>
            <a:r>
              <a:rPr lang="en-US" altLang="ja-JP" dirty="0" err="1" smtClean="0"/>
              <a:t>basic_string</a:t>
            </a:r>
            <a:r>
              <a:rPr lang="en-US" altLang="ja-JP" dirty="0" smtClean="0"/>
              <a:t>&lt;TCHAR&gt; t(</a:t>
            </a:r>
            <a:r>
              <a:rPr lang="en-US" altLang="ja-JP" dirty="0" err="1" smtClean="0"/>
              <a:t>len</a:t>
            </a:r>
            <a:r>
              <a:rPr lang="en-US" altLang="ja-JP" dirty="0" smtClean="0"/>
              <a:t> + 1);</a:t>
            </a:r>
          </a:p>
          <a:p>
            <a:pPr>
              <a:buNone/>
            </a:pPr>
            <a:r>
              <a:rPr lang="en-US" altLang="ja-JP" dirty="0" err="1" smtClean="0"/>
              <a:t>GetWindowText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hwnd</a:t>
            </a:r>
            <a:r>
              <a:rPr lang="en-US" altLang="ja-JP" dirty="0" smtClean="0"/>
              <a:t>, &amp;s[0], </a:t>
            </a:r>
            <a:r>
              <a:rPr lang="en-US" altLang="ja-JP" dirty="0" err="1" smtClean="0"/>
              <a:t>len</a:t>
            </a:r>
            <a:r>
              <a:rPr lang="en-US" altLang="ja-JP" dirty="0" smtClean="0"/>
              <a:t> + 1);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err="1" smtClean="0"/>
              <a:t>s.pop_back</a:t>
            </a:r>
            <a:r>
              <a:rPr lang="en-US" altLang="ja-JP" dirty="0" smtClean="0"/>
              <a:t>(); // </a:t>
            </a:r>
            <a:r>
              <a:rPr lang="ja-JP" altLang="en-US" dirty="0" smtClean="0">
                <a:solidFill>
                  <a:srgbClr val="FF0000"/>
                </a:solidFill>
              </a:rPr>
              <a:t>！</a:t>
            </a:r>
            <a:endParaRPr lang="en-US" altLang="ja-JP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文字列・数値変換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38200" y="1905000"/>
            <a:ext cx="7982272" cy="4114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altLang="ja-JP" sz="3600" dirty="0" err="1" smtClean="0"/>
              <a:t>atoi</a:t>
            </a:r>
            <a:r>
              <a:rPr lang="en-US" altLang="ja-JP" sz="3600" dirty="0" smtClean="0"/>
              <a:t>/</a:t>
            </a:r>
            <a:r>
              <a:rPr lang="en-US" altLang="ja-JP" sz="3600" dirty="0" err="1" smtClean="0"/>
              <a:t>atol</a:t>
            </a:r>
            <a:r>
              <a:rPr lang="en-US" altLang="ja-JP" sz="3600" dirty="0" smtClean="0"/>
              <a:t>/</a:t>
            </a:r>
            <a:r>
              <a:rPr lang="en-US" altLang="ja-JP" sz="3600" dirty="0" err="1" smtClean="0"/>
              <a:t>strtol</a:t>
            </a:r>
            <a:r>
              <a:rPr lang="ja-JP" altLang="en-US" sz="3600" dirty="0" smtClean="0"/>
              <a:t>類の上位互換</a:t>
            </a:r>
          </a:p>
          <a:p>
            <a:pPr>
              <a:buNone/>
            </a:pPr>
            <a:endParaRPr lang="ja-JP" altLang="en-US" sz="3600" dirty="0" smtClean="0"/>
          </a:p>
          <a:p>
            <a:pPr>
              <a:buNone/>
            </a:pPr>
            <a:r>
              <a:rPr lang="en-US" altLang="ja-JP" sz="3600" dirty="0" err="1" smtClean="0"/>
              <a:t>int</a:t>
            </a:r>
            <a:r>
              <a:rPr lang="en-US" altLang="ja-JP" sz="3600" dirty="0" smtClean="0"/>
              <a:t> </a:t>
            </a:r>
            <a:r>
              <a:rPr lang="en-US" altLang="ja-JP" sz="3600" dirty="0" err="1" smtClean="0"/>
              <a:t>stoi</a:t>
            </a:r>
            <a:r>
              <a:rPr lang="en-US" altLang="ja-JP" sz="3600" dirty="0" smtClean="0"/>
              <a:t>(const std::string&amp; </a:t>
            </a:r>
            <a:r>
              <a:rPr lang="en-US" altLang="ja-JP" sz="3600" dirty="0" err="1" smtClean="0"/>
              <a:t>str</a:t>
            </a:r>
            <a:r>
              <a:rPr lang="en-US" altLang="ja-JP" sz="3600" dirty="0" smtClean="0"/>
              <a:t>,</a:t>
            </a:r>
          </a:p>
          <a:p>
            <a:pPr algn="r">
              <a:buNone/>
            </a:pPr>
            <a:r>
              <a:rPr lang="en-US" altLang="ja-JP" sz="3600" dirty="0" smtClean="0"/>
              <a:t>std::</a:t>
            </a:r>
            <a:r>
              <a:rPr lang="en-US" altLang="ja-JP" sz="3600" dirty="0" err="1" smtClean="0"/>
              <a:t>size_t</a:t>
            </a:r>
            <a:r>
              <a:rPr lang="en-US" altLang="ja-JP" sz="3600" dirty="0" smtClean="0"/>
              <a:t>* </a:t>
            </a:r>
            <a:r>
              <a:rPr lang="en-US" altLang="ja-JP" sz="3600" dirty="0" err="1" smtClean="0"/>
              <a:t>idx</a:t>
            </a:r>
            <a:r>
              <a:rPr lang="en-US" altLang="ja-JP" sz="3600" dirty="0" smtClean="0"/>
              <a:t> = 0, </a:t>
            </a:r>
            <a:r>
              <a:rPr lang="en-US" altLang="ja-JP" sz="3600" dirty="0" err="1" smtClean="0"/>
              <a:t>int</a:t>
            </a:r>
            <a:r>
              <a:rPr lang="en-US" altLang="ja-JP" sz="3600" dirty="0" smtClean="0"/>
              <a:t> base = 10);</a:t>
            </a:r>
          </a:p>
          <a:p>
            <a:pPr>
              <a:buNone/>
            </a:pPr>
            <a:r>
              <a:rPr lang="en-US" altLang="ja-JP" sz="3600" dirty="0" err="1" smtClean="0"/>
              <a:t>int</a:t>
            </a:r>
            <a:r>
              <a:rPr lang="en-US" altLang="ja-JP" sz="3600" dirty="0" smtClean="0"/>
              <a:t> </a:t>
            </a:r>
            <a:r>
              <a:rPr lang="en-US" altLang="ja-JP" sz="3600" dirty="0" err="1" smtClean="0"/>
              <a:t>stoi</a:t>
            </a:r>
            <a:r>
              <a:rPr lang="en-US" altLang="ja-JP" sz="3600" dirty="0" smtClean="0"/>
              <a:t>(const std::</a:t>
            </a:r>
            <a:r>
              <a:rPr lang="en-US" altLang="ja-JP" sz="3600" dirty="0" err="1" smtClean="0"/>
              <a:t>wstring</a:t>
            </a:r>
            <a:r>
              <a:rPr lang="en-US" altLang="ja-JP" sz="3600" dirty="0" smtClean="0"/>
              <a:t>&amp; </a:t>
            </a:r>
            <a:r>
              <a:rPr lang="en-US" altLang="ja-JP" sz="3600" dirty="0" err="1" smtClean="0"/>
              <a:t>str</a:t>
            </a:r>
            <a:r>
              <a:rPr lang="en-US" altLang="ja-JP" sz="3600" dirty="0" smtClean="0"/>
              <a:t>,</a:t>
            </a:r>
          </a:p>
          <a:p>
            <a:pPr algn="r">
              <a:buNone/>
            </a:pPr>
            <a:r>
              <a:rPr lang="en-US" altLang="ja-JP" sz="3600" dirty="0" smtClean="0"/>
              <a:t>std::</a:t>
            </a:r>
            <a:r>
              <a:rPr lang="en-US" altLang="ja-JP" sz="3600" dirty="0" err="1" smtClean="0"/>
              <a:t>size_t</a:t>
            </a:r>
            <a:r>
              <a:rPr lang="en-US" altLang="ja-JP" sz="3600" dirty="0" smtClean="0"/>
              <a:t>* </a:t>
            </a:r>
            <a:r>
              <a:rPr lang="en-US" altLang="ja-JP" sz="3600" dirty="0" err="1" smtClean="0"/>
              <a:t>idx</a:t>
            </a:r>
            <a:r>
              <a:rPr lang="en-US" altLang="ja-JP" sz="3600" dirty="0" smtClean="0"/>
              <a:t> = 0, </a:t>
            </a:r>
            <a:r>
              <a:rPr lang="en-US" altLang="ja-JP" sz="3600" dirty="0" err="1" smtClean="0"/>
              <a:t>int</a:t>
            </a:r>
            <a:r>
              <a:rPr lang="en-US" altLang="ja-JP" sz="3600" dirty="0" smtClean="0"/>
              <a:t> base = 10);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sz="6000" dirty="0" smtClean="0"/>
              <a:t>Misc</a:t>
            </a:r>
            <a:endParaRPr kumimoji="1" lang="ja-JP" altLang="en-US" sz="6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文字列・数値変換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38200" y="1905000"/>
            <a:ext cx="7982272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dirty="0" smtClean="0"/>
              <a:t>// </a:t>
            </a:r>
            <a:r>
              <a:rPr lang="en-US" altLang="ja-JP" dirty="0" err="1" smtClean="0"/>
              <a:t>atoi</a:t>
            </a:r>
            <a:r>
              <a:rPr lang="ja-JP" altLang="en-US" dirty="0" err="1" smtClean="0"/>
              <a:t>っぽく</a:t>
            </a:r>
            <a:endParaRPr lang="ja-JP" altLang="en-US" dirty="0" smtClean="0"/>
          </a:p>
          <a:p>
            <a:pPr>
              <a:buNone/>
            </a:pPr>
            <a:r>
              <a:rPr lang="en-US" altLang="ja-JP" dirty="0" smtClean="0"/>
              <a:t>auto x = </a:t>
            </a:r>
            <a:r>
              <a:rPr lang="en-US" altLang="ja-JP" dirty="0" err="1" smtClean="0"/>
              <a:t>stoi</a:t>
            </a:r>
            <a:r>
              <a:rPr lang="en-US" altLang="ja-JP" dirty="0" smtClean="0"/>
              <a:t>("103");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// </a:t>
            </a:r>
            <a:r>
              <a:rPr lang="en-US" altLang="ja-JP" dirty="0" err="1" smtClean="0"/>
              <a:t>strtol</a:t>
            </a:r>
            <a:r>
              <a:rPr lang="ja-JP" altLang="en-US" dirty="0" err="1" smtClean="0"/>
              <a:t>っぽく</a:t>
            </a:r>
            <a:endParaRPr lang="ja-JP" altLang="en-US" dirty="0" smtClean="0"/>
          </a:p>
          <a:p>
            <a:pPr>
              <a:buNone/>
            </a:pPr>
            <a:r>
              <a:rPr lang="en-US" altLang="ja-JP" dirty="0" smtClean="0"/>
              <a:t>std::</a:t>
            </a:r>
            <a:r>
              <a:rPr lang="en-US" altLang="ja-JP" dirty="0" err="1" smtClean="0"/>
              <a:t>size_t</a:t>
            </a:r>
            <a:r>
              <a:rPr lang="en-US" altLang="ja-JP" dirty="0" smtClean="0"/>
              <a:t> pos;</a:t>
            </a:r>
          </a:p>
          <a:p>
            <a:pPr>
              <a:buNone/>
            </a:pPr>
            <a:r>
              <a:rPr lang="en-US" altLang="ja-JP" dirty="0" smtClean="0"/>
              <a:t>auto y = </a:t>
            </a:r>
            <a:r>
              <a:rPr lang="en-US" altLang="ja-JP" dirty="0" err="1" smtClean="0"/>
              <a:t>stoi</a:t>
            </a:r>
            <a:r>
              <a:rPr lang="en-US" altLang="ja-JP" dirty="0" smtClean="0"/>
              <a:t>("BEEF </a:t>
            </a:r>
            <a:r>
              <a:rPr lang="en-US" altLang="ja-JP" dirty="0" err="1" smtClean="0"/>
              <a:t>kue</a:t>
            </a:r>
            <a:r>
              <a:rPr lang="en-US" altLang="ja-JP" dirty="0" smtClean="0"/>
              <a:t>", &amp;pos, 16);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文字列・数値変換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stoi</a:t>
            </a:r>
            <a:r>
              <a:rPr lang="en-US" altLang="ja-JP" dirty="0" smtClean="0"/>
              <a:t> (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)</a:t>
            </a:r>
          </a:p>
          <a:p>
            <a:r>
              <a:rPr lang="en-US" altLang="ja-JP" dirty="0" err="1" smtClean="0"/>
              <a:t>stol</a:t>
            </a:r>
            <a:r>
              <a:rPr lang="en-US" altLang="ja-JP" dirty="0" smtClean="0"/>
              <a:t> (long)</a:t>
            </a:r>
          </a:p>
          <a:p>
            <a:r>
              <a:rPr lang="en-US" altLang="ja-JP" dirty="0" err="1" smtClean="0"/>
              <a:t>stoll</a:t>
            </a:r>
            <a:r>
              <a:rPr lang="en-US" altLang="ja-JP" dirty="0" smtClean="0"/>
              <a:t> (long </a:t>
            </a:r>
            <a:r>
              <a:rPr lang="en-US" altLang="ja-JP" dirty="0" err="1" smtClean="0"/>
              <a:t>long</a:t>
            </a:r>
            <a:r>
              <a:rPr lang="en-US" altLang="ja-JP" dirty="0" smtClean="0"/>
              <a:t>)</a:t>
            </a:r>
          </a:p>
          <a:p>
            <a:r>
              <a:rPr lang="en-US" altLang="ja-JP" dirty="0" err="1" smtClean="0"/>
              <a:t>stoull</a:t>
            </a:r>
            <a:r>
              <a:rPr lang="en-US" altLang="ja-JP" dirty="0" smtClean="0"/>
              <a:t> (unsigned long </a:t>
            </a:r>
            <a:r>
              <a:rPr lang="en-US" altLang="ja-JP" dirty="0" err="1" smtClean="0"/>
              <a:t>long</a:t>
            </a:r>
            <a:r>
              <a:rPr lang="en-US" altLang="ja-JP" dirty="0" smtClean="0"/>
              <a:t>)</a:t>
            </a:r>
          </a:p>
          <a:p>
            <a:r>
              <a:rPr lang="en-US" altLang="ja-JP" dirty="0" err="1" smtClean="0"/>
              <a:t>stof</a:t>
            </a:r>
            <a:r>
              <a:rPr lang="en-US" altLang="ja-JP" dirty="0" smtClean="0"/>
              <a:t> (float)</a:t>
            </a:r>
          </a:p>
          <a:p>
            <a:r>
              <a:rPr lang="en-US" altLang="ja-JP" dirty="0" err="1" smtClean="0"/>
              <a:t>stod</a:t>
            </a:r>
            <a:r>
              <a:rPr lang="en-US" altLang="ja-JP" dirty="0" smtClean="0"/>
              <a:t> (double)</a:t>
            </a:r>
          </a:p>
          <a:p>
            <a:r>
              <a:rPr lang="en-US" altLang="ja-JP" dirty="0" err="1" smtClean="0"/>
              <a:t>stold</a:t>
            </a:r>
            <a:r>
              <a:rPr lang="en-US" altLang="ja-JP" dirty="0" smtClean="0"/>
              <a:t> (long double)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文字列・数値変換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38200" y="1905000"/>
            <a:ext cx="7982272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dirty="0" smtClean="0"/>
              <a:t>文字列へ変換</a:t>
            </a:r>
          </a:p>
          <a:p>
            <a:pPr>
              <a:buNone/>
            </a:pPr>
            <a:endParaRPr lang="ja-JP" altLang="en-US" dirty="0" smtClean="0"/>
          </a:p>
          <a:p>
            <a:pPr>
              <a:buNone/>
            </a:pPr>
            <a:r>
              <a:rPr lang="en-US" altLang="ja-JP" dirty="0" smtClean="0"/>
              <a:t>auto s = std::</a:t>
            </a:r>
            <a:r>
              <a:rPr lang="en-US" altLang="ja-JP" dirty="0" err="1" smtClean="0"/>
              <a:t>to_string</a:t>
            </a:r>
            <a:r>
              <a:rPr lang="en-US" altLang="ja-JP" dirty="0" smtClean="0"/>
              <a:t>(201);</a:t>
            </a:r>
          </a:p>
          <a:p>
            <a:pPr>
              <a:buNone/>
            </a:pPr>
            <a:r>
              <a:rPr lang="en-US" altLang="ja-JP" dirty="0" smtClean="0"/>
              <a:t>auto </a:t>
            </a:r>
            <a:r>
              <a:rPr lang="en-US" altLang="ja-JP" dirty="0" err="1" smtClean="0"/>
              <a:t>ws</a:t>
            </a:r>
            <a:r>
              <a:rPr lang="en-US" altLang="ja-JP" dirty="0" smtClean="0"/>
              <a:t> = std::</a:t>
            </a:r>
            <a:r>
              <a:rPr lang="en-US" altLang="ja-JP" dirty="0" err="1" smtClean="0"/>
              <a:t>to_wstring</a:t>
            </a:r>
            <a:r>
              <a:rPr lang="en-US" altLang="ja-JP" dirty="0" smtClean="0"/>
              <a:t>(233.1000);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ワイド・ナロー変換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38200" y="1905000"/>
            <a:ext cx="7982272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dirty="0" smtClean="0"/>
              <a:t>std::</a:t>
            </a:r>
            <a:r>
              <a:rPr lang="en-US" altLang="ja-JP" dirty="0" err="1" smtClean="0"/>
              <a:t>wstring_convert</a:t>
            </a:r>
            <a:r>
              <a:rPr lang="en-US" altLang="ja-JP" dirty="0" smtClean="0"/>
              <a:t>&lt;</a:t>
            </a:r>
          </a:p>
          <a:p>
            <a:pPr algn="ctr">
              <a:buNone/>
            </a:pPr>
            <a:r>
              <a:rPr lang="en-US" altLang="ja-JP" dirty="0" smtClean="0"/>
              <a:t>std::</a:t>
            </a:r>
            <a:r>
              <a:rPr lang="en-US" altLang="ja-JP" dirty="0" err="1" smtClean="0"/>
              <a:t>codecvt</a:t>
            </a:r>
            <a:r>
              <a:rPr lang="en-US" altLang="ja-JP" dirty="0" smtClean="0"/>
              <a:t>&lt;</a:t>
            </a:r>
            <a:r>
              <a:rPr lang="en-US" altLang="ja-JP" dirty="0" err="1" smtClean="0"/>
              <a:t>wchar_t</a:t>
            </a:r>
            <a:r>
              <a:rPr lang="en-US" altLang="ja-JP" dirty="0" smtClean="0"/>
              <a:t>, char,</a:t>
            </a:r>
          </a:p>
          <a:p>
            <a:pPr algn="r">
              <a:buNone/>
            </a:pPr>
            <a:r>
              <a:rPr lang="en-US" altLang="ja-JP" dirty="0" smtClean="0"/>
              <a:t>std::</a:t>
            </a:r>
            <a:r>
              <a:rPr lang="en-US" altLang="ja-JP" dirty="0" err="1" smtClean="0"/>
              <a:t>mbstate_t</a:t>
            </a:r>
            <a:r>
              <a:rPr lang="en-US" altLang="ja-JP" dirty="0" smtClean="0"/>
              <a:t>&gt;&gt;</a:t>
            </a:r>
          </a:p>
          <a:p>
            <a:pPr>
              <a:buNone/>
            </a:pPr>
            <a:r>
              <a:rPr lang="en-US" altLang="ja-JP" dirty="0" err="1" smtClean="0"/>
              <a:t>cvt</a:t>
            </a:r>
            <a:r>
              <a:rPr lang="en-US" altLang="ja-JP" dirty="0" smtClean="0"/>
              <a:t>(new std::</a:t>
            </a:r>
            <a:r>
              <a:rPr lang="en-US" altLang="ja-JP" dirty="0" err="1" smtClean="0"/>
              <a:t>codecvt_byname</a:t>
            </a:r>
            <a:r>
              <a:rPr lang="en-US" altLang="ja-JP" dirty="0" smtClean="0"/>
              <a:t>&lt;</a:t>
            </a:r>
          </a:p>
          <a:p>
            <a:pPr algn="r">
              <a:buNone/>
            </a:pPr>
            <a:r>
              <a:rPr lang="en-US" altLang="ja-JP" dirty="0" err="1" smtClean="0"/>
              <a:t>wchar_t</a:t>
            </a:r>
            <a:r>
              <a:rPr lang="en-US" altLang="ja-JP" dirty="0" smtClean="0"/>
              <a:t>, char, std::</a:t>
            </a:r>
            <a:r>
              <a:rPr lang="en-US" altLang="ja-JP" dirty="0" err="1" smtClean="0"/>
              <a:t>mbstate_t</a:t>
            </a:r>
            <a:r>
              <a:rPr lang="en-US" altLang="ja-JP" dirty="0" smtClean="0"/>
              <a:t>&gt;(" "));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ワイド・ナロー変換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38200" y="1905000"/>
            <a:ext cx="7982272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dirty="0" smtClean="0"/>
              <a:t>std::</a:t>
            </a:r>
            <a:r>
              <a:rPr lang="en-US" altLang="ja-JP" dirty="0" err="1" smtClean="0"/>
              <a:t>wstring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araragi</a:t>
            </a:r>
            <a:r>
              <a:rPr lang="en-US" altLang="ja-JP" dirty="0" smtClean="0"/>
              <a:t> =</a:t>
            </a:r>
          </a:p>
          <a:p>
            <a:pPr algn="r">
              <a:buNone/>
            </a:pPr>
            <a:r>
              <a:rPr lang="en-US" altLang="ja-JP" dirty="0" err="1" smtClean="0"/>
              <a:t>cvt.from_bytes</a:t>
            </a:r>
            <a:r>
              <a:rPr lang="en-US" altLang="ja-JP" dirty="0" smtClean="0"/>
              <a:t>(' A ');</a:t>
            </a:r>
          </a:p>
          <a:p>
            <a:pPr>
              <a:buNone/>
            </a:pPr>
            <a:r>
              <a:rPr lang="en-US" altLang="ja-JP" dirty="0" smtClean="0"/>
              <a:t>std::</a:t>
            </a:r>
            <a:r>
              <a:rPr lang="en-US" altLang="ja-JP" dirty="0" err="1" smtClean="0"/>
              <a:t>wstring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tsukihi</a:t>
            </a:r>
            <a:r>
              <a:rPr lang="en-US" altLang="ja-JP" dirty="0" smtClean="0"/>
              <a:t> =</a:t>
            </a:r>
          </a:p>
          <a:p>
            <a:pPr algn="r">
              <a:buNone/>
            </a:pPr>
            <a:r>
              <a:rPr lang="en-US" altLang="ja-JP" dirty="0" err="1" smtClean="0"/>
              <a:t>cvt.from_bytes</a:t>
            </a:r>
            <a:r>
              <a:rPr lang="en-US" altLang="ja-JP" dirty="0" smtClean="0"/>
              <a:t>("</a:t>
            </a:r>
            <a:r>
              <a:rPr lang="ja-JP" altLang="en-US" dirty="0" smtClean="0"/>
              <a:t>月火</a:t>
            </a:r>
            <a:r>
              <a:rPr lang="en-US" altLang="ja-JP" dirty="0" smtClean="0"/>
              <a:t>");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ワイド・ナロー変換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38200" y="1905000"/>
            <a:ext cx="7982272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dirty="0" smtClean="0"/>
              <a:t>std::string </a:t>
            </a:r>
            <a:r>
              <a:rPr lang="en-US" altLang="ja-JP" dirty="0" err="1" smtClean="0"/>
              <a:t>koyomi</a:t>
            </a:r>
            <a:endParaRPr lang="en-US" altLang="ja-JP" dirty="0" smtClean="0"/>
          </a:p>
          <a:p>
            <a:pPr algn="r">
              <a:buNone/>
            </a:pPr>
            <a:r>
              <a:rPr lang="en-US" altLang="ja-JP" dirty="0" smtClean="0"/>
              <a:t>= </a:t>
            </a:r>
            <a:r>
              <a:rPr lang="en-US" altLang="ja-JP" dirty="0" err="1" smtClean="0"/>
              <a:t>cvt.to_bytes</a:t>
            </a:r>
            <a:r>
              <a:rPr lang="en-US" altLang="ja-JP" dirty="0" smtClean="0"/>
              <a:t>(L'</a:t>
            </a:r>
            <a:r>
              <a:rPr lang="ja-JP" altLang="en-US" dirty="0" smtClean="0"/>
              <a:t>暦</a:t>
            </a:r>
            <a:r>
              <a:rPr lang="en-US" altLang="ja-JP" dirty="0" smtClean="0"/>
              <a:t>');</a:t>
            </a:r>
          </a:p>
          <a:p>
            <a:pPr>
              <a:buNone/>
            </a:pPr>
            <a:r>
              <a:rPr lang="en-US" altLang="ja-JP" dirty="0" smtClean="0"/>
              <a:t>std::string </a:t>
            </a:r>
            <a:r>
              <a:rPr lang="en-US" altLang="ja-JP" dirty="0" err="1" smtClean="0"/>
              <a:t>aryaryagi</a:t>
            </a:r>
            <a:r>
              <a:rPr lang="en-US" altLang="ja-JP" dirty="0" smtClean="0"/>
              <a:t> =</a:t>
            </a:r>
          </a:p>
          <a:p>
            <a:pPr algn="r">
              <a:buNone/>
            </a:pPr>
            <a:r>
              <a:rPr lang="en-US" altLang="ja-JP" dirty="0" err="1" smtClean="0"/>
              <a:t>cvt.to_bytes</a:t>
            </a:r>
            <a:r>
              <a:rPr lang="en-US" altLang="ja-JP" dirty="0" smtClean="0"/>
              <a:t>(L"</a:t>
            </a:r>
            <a:r>
              <a:rPr lang="ja-JP" altLang="en-US" dirty="0" smtClean="0"/>
              <a:t>アララギ</a:t>
            </a:r>
            <a:r>
              <a:rPr lang="en-US" altLang="ja-JP" dirty="0" smtClean="0"/>
              <a:t>");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正規表現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38200" y="1905000"/>
            <a:ext cx="7982272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dirty="0" smtClean="0"/>
              <a:t>std::</a:t>
            </a:r>
            <a:r>
              <a:rPr lang="en-US" altLang="ja-JP" dirty="0" err="1" smtClean="0"/>
              <a:t>regex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meruado_kamo</a:t>
            </a:r>
            <a:r>
              <a:rPr lang="en-US" altLang="ja-JP" dirty="0" smtClean="0"/>
              <a:t>(".+@.+");</a:t>
            </a:r>
          </a:p>
          <a:p>
            <a:pPr>
              <a:buNone/>
            </a:pPr>
            <a:r>
              <a:rPr lang="en-US" altLang="ja-JP" dirty="0" smtClean="0"/>
              <a:t>if (std::</a:t>
            </a:r>
            <a:r>
              <a:rPr lang="en-US" altLang="ja-JP" dirty="0" err="1" smtClean="0"/>
              <a:t>regex_match</a:t>
            </a:r>
            <a:r>
              <a:rPr lang="en-US" altLang="ja-JP" dirty="0" smtClean="0"/>
              <a:t>(</a:t>
            </a:r>
          </a:p>
          <a:p>
            <a:pPr algn="r">
              <a:buNone/>
            </a:pPr>
            <a:r>
              <a:rPr lang="en-US" altLang="ja-JP" dirty="0" smtClean="0"/>
              <a:t>"hoge@example.jp", </a:t>
            </a:r>
            <a:r>
              <a:rPr lang="en-US" altLang="ja-JP" dirty="0" err="1" smtClean="0"/>
              <a:t>meruado_kamo</a:t>
            </a:r>
            <a:r>
              <a:rPr lang="en-US" altLang="ja-JP" dirty="0" smtClean="0"/>
              <a:t>))</a:t>
            </a:r>
          </a:p>
          <a:p>
            <a:pPr>
              <a:buNone/>
            </a:pPr>
            <a:r>
              <a:rPr lang="en-US" altLang="ja-JP" dirty="0" smtClean="0"/>
              <a:t>{</a:t>
            </a:r>
          </a:p>
          <a:p>
            <a:pPr>
              <a:buNone/>
            </a:pPr>
            <a:r>
              <a:rPr lang="en-US" altLang="ja-JP" dirty="0" smtClean="0"/>
              <a:t>    std::</a:t>
            </a:r>
            <a:r>
              <a:rPr lang="en-US" altLang="ja-JP" dirty="0" err="1" smtClean="0"/>
              <a:t>cout</a:t>
            </a:r>
            <a:r>
              <a:rPr lang="en-US" altLang="ja-JP" dirty="0" smtClean="0"/>
              <a:t> &lt;&lt; "</a:t>
            </a:r>
            <a:r>
              <a:rPr lang="ja-JP" altLang="en-US" dirty="0" smtClean="0"/>
              <a:t>メルアドかも</a:t>
            </a:r>
            <a:r>
              <a:rPr lang="en-US" altLang="ja-JP" dirty="0" smtClean="0"/>
              <a:t>\n";</a:t>
            </a:r>
          </a:p>
          <a:p>
            <a:pPr>
              <a:buNone/>
            </a:pPr>
            <a:r>
              <a:rPr lang="en-US" altLang="ja-JP" dirty="0" smtClean="0"/>
              <a:t>}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メールアドレスの正規表現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38200" y="1905000"/>
            <a:ext cx="7982272" cy="41148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t-BR" altLang="ja-JP" dirty="0" smtClean="0"/>
              <a:t>(?:(?:(?:(?:(?:(?:[\x20\x09]*(?:\x0D\x0A))?[\x20\x09]+|(?:[\x20\x0</a:t>
            </a:r>
          </a:p>
          <a:p>
            <a:pPr>
              <a:buNone/>
            </a:pPr>
            <a:r>
              <a:rPr lang="pt-BR" altLang="ja-JP" dirty="0" smtClean="0"/>
              <a:t>9]+(?:(?:\x0D\x0A)[\x20\x09]+)*))?(\((?:(?:(?:[\x20\x09]*(?:\x0D\x</a:t>
            </a:r>
          </a:p>
          <a:p>
            <a:pPr>
              <a:buNone/>
            </a:pPr>
            <a:r>
              <a:rPr lang="pt-BR" altLang="ja-JP" dirty="0" smtClean="0"/>
              <a:t>0A))?[\x20\x09]+|(?:[\x20\x09]+(?:(?:\x0D\x0A)[\x20\x09]+)*))?(?:(</a:t>
            </a:r>
          </a:p>
          <a:p>
            <a:pPr>
              <a:buNone/>
            </a:pPr>
            <a:r>
              <a:rPr lang="pt-BR" altLang="ja-JP" dirty="0" smtClean="0"/>
              <a:t>?:[\x21-\x27\x2A-\x5B\x5D-\x7E]|[\x01-\x08\x0B\x0C\x0E-\x1F\x7F])|</a:t>
            </a:r>
          </a:p>
          <a:p>
            <a:pPr>
              <a:buNone/>
            </a:pPr>
            <a:r>
              <a:rPr lang="pt-BR" altLang="ja-JP" dirty="0" smtClean="0"/>
              <a:t>(?:\\(?:[\x21-\x7E]|[\x20\x09])|(?:\\(?:\x00|[\x01-\x08\x0B\x0C\x0</a:t>
            </a:r>
          </a:p>
          <a:p>
            <a:pPr>
              <a:buNone/>
            </a:pPr>
            <a:r>
              <a:rPr lang="pt-BR" altLang="ja-JP" dirty="0" smtClean="0"/>
              <a:t>E-\x1F\x7F]|\x0A|\x0D)))|(?-1)))*(?:(?:[\x20\x09]*(?:\x0D\x0A))?[\</a:t>
            </a:r>
          </a:p>
          <a:p>
            <a:pPr>
              <a:buNone/>
            </a:pPr>
            <a:r>
              <a:rPr lang="pt-BR" altLang="ja-JP" dirty="0" smtClean="0"/>
              <a:t>x20\x09]+|(?:[\x20\x09]+(?:(?:\x0D\x0A)[\x20\x09]+)*))?\)))+(?:(?:</a:t>
            </a:r>
          </a:p>
          <a:p>
            <a:pPr>
              <a:buNone/>
            </a:pPr>
            <a:r>
              <a:rPr lang="pt-BR" altLang="ja-JP" dirty="0" smtClean="0"/>
              <a:t>[\x20\x09]*(?:\x0D\x0A))?[\x20\x09]+|(?:[\x20\x09]+(?:(?:\x0D\x0A)</a:t>
            </a:r>
          </a:p>
          <a:p>
            <a:pPr>
              <a:buNone/>
            </a:pPr>
            <a:r>
              <a:rPr lang="pt-BR" altLang="ja-JP" dirty="0" smtClean="0"/>
              <a:t>[\x20\x09]+)*))?|(?:(?:[\x20\x09]*(?:\x0D\x0A))?[\x20\x09]+|(?:[\x</a:t>
            </a:r>
          </a:p>
          <a:p>
            <a:pPr>
              <a:buNone/>
            </a:pPr>
            <a:r>
              <a:rPr lang="pt-BR" altLang="ja-JP" dirty="0" smtClean="0"/>
              <a:t>20\x09]+(?:(?:\x0D\x0A)[\x20\x09]+)*)))?(?:[A-Za-z0-9!#$%&amp;'*+\-/=?</a:t>
            </a:r>
          </a:p>
          <a:p>
            <a:pPr>
              <a:buNone/>
            </a:pPr>
            <a:r>
              <a:rPr lang="pt-BR" altLang="ja-JP" dirty="0" smtClean="0"/>
              <a:t>^_`{|}~]+(?:\.[A-Za-z0-9!#$%&amp;'*+\-/=?^_`{|}~]+)*)(?:(?:(?:(?:[\x20</a:t>
            </a:r>
          </a:p>
          <a:p>
            <a:pPr>
              <a:buNone/>
            </a:pPr>
            <a:r>
              <a:rPr lang="pt-BR" altLang="ja-JP" dirty="0" smtClean="0"/>
              <a:t>\x09]*(?:\x0D\x0A))?[\x20\x09]+|(?:[\x20\x09]+(?:(?:\x0D\x0A)[\x20</a:t>
            </a:r>
          </a:p>
          <a:p>
            <a:pPr>
              <a:buNone/>
            </a:pPr>
            <a:r>
              <a:rPr lang="pt-BR" altLang="ja-JP" dirty="0" smtClean="0"/>
              <a:t>\x09]+)*))?(\((?:(?:(?:[\x20\x09]*(?:\x0D\x0A))?[\x20\x09]+|(?:[\x</a:t>
            </a:r>
          </a:p>
          <a:p>
            <a:pPr>
              <a:buNone/>
            </a:pPr>
            <a:r>
              <a:rPr lang="pt-BR" altLang="ja-JP" dirty="0" smtClean="0"/>
              <a:t>20\x09]+(?:(?:\x0D\x0A)[\x20\x09]+)*))?(?:(?:[\x21-\x27\x2A-\x5B\x</a:t>
            </a:r>
          </a:p>
          <a:p>
            <a:pPr>
              <a:buNone/>
            </a:pPr>
            <a:r>
              <a:rPr lang="pt-BR" altLang="ja-JP" dirty="0" smtClean="0"/>
              <a:t>5D-\x7E]|[\x01-\x08\x0B\x0C\x0E-\x1F\x7F])|(?:\\(?:[\x21-\x7E]|[\x</a:t>
            </a:r>
          </a:p>
          <a:p>
            <a:pPr>
              <a:buNone/>
            </a:pPr>
            <a:r>
              <a:rPr lang="pt-BR" altLang="ja-JP" dirty="0" smtClean="0"/>
              <a:t>20\x09])|(?:\\(?:\x00|[\x01-\x08\x0B\x0C\x0E-\x1F\x7F]|\x0A|\x0D))</a:t>
            </a:r>
          </a:p>
          <a:p>
            <a:pPr>
              <a:buNone/>
            </a:pPr>
            <a:r>
              <a:rPr lang="pt-BR" altLang="ja-JP" dirty="0" smtClean="0"/>
              <a:t>)|(?-1)))*(?:(?:[\x20\x09]*(?:\x0D\x0A))?[\x20\x09]+|(?:[\x20\x09]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メールアドレスの正規表現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38200" y="1905000"/>
            <a:ext cx="7982272" cy="41148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t-BR" altLang="ja-JP" dirty="0" smtClean="0"/>
              <a:t>(?:(?:(?:(?:(?:(?:[\x20\x09]*(?:\x0D\x0A))?[\x20\x09]+|(?:[\x20\x0</a:t>
            </a:r>
          </a:p>
          <a:p>
            <a:pPr>
              <a:buNone/>
            </a:pPr>
            <a:r>
              <a:rPr lang="pt-BR" altLang="ja-JP" dirty="0" smtClean="0"/>
              <a:t>9]+(?:(?:\x0D\x0A)[\x20\x09]+)*))?(\((?:(?:(?:[\x20\x09]*(?:\x0D\x</a:t>
            </a:r>
          </a:p>
          <a:p>
            <a:pPr>
              <a:buNone/>
            </a:pPr>
            <a:r>
              <a:rPr lang="pt-BR" altLang="ja-JP" dirty="0" smtClean="0"/>
              <a:t>0A))?[\x20\x09]+|(?:[\x20\x09]+(?:(?:\x0D\x0A)[\x20\x09]+)*))?(?:(</a:t>
            </a:r>
          </a:p>
          <a:p>
            <a:pPr>
              <a:buNone/>
            </a:pPr>
            <a:r>
              <a:rPr lang="pt-BR" altLang="ja-JP" dirty="0" smtClean="0"/>
              <a:t>?:[\x21-\x27\x2A-\x5B\x5D-\x7E]|[\x01-\x08\x0B\x0C\x0E-\x1F\x7F])|</a:t>
            </a:r>
          </a:p>
          <a:p>
            <a:pPr>
              <a:buNone/>
            </a:pPr>
            <a:r>
              <a:rPr lang="pt-BR" altLang="ja-JP" dirty="0" smtClean="0"/>
              <a:t>(?:\\(?:[\x21-\x7E]|[\x20\x09])|(?:\\(?:\x00|[\x01-\x08\x0B\x0C\x0</a:t>
            </a:r>
          </a:p>
          <a:p>
            <a:pPr>
              <a:buNone/>
            </a:pPr>
            <a:r>
              <a:rPr lang="pt-BR" altLang="ja-JP" dirty="0" smtClean="0"/>
              <a:t>E-\x1F\x7F]|\x0A|\x0D)))|(?-1)))*(?:(?:[\x20\x09]*(?:\x0D\x0A))?[\</a:t>
            </a:r>
          </a:p>
          <a:p>
            <a:pPr>
              <a:buNone/>
            </a:pPr>
            <a:r>
              <a:rPr lang="pt-BR" altLang="ja-JP" dirty="0" smtClean="0"/>
              <a:t>x20\x09]+|(?:[\x20\x09]+(?:(?:\x0D\x0A)[\x20\x09]+)*))?\)))+(?:(?:</a:t>
            </a:r>
          </a:p>
          <a:p>
            <a:pPr>
              <a:buNone/>
            </a:pPr>
            <a:r>
              <a:rPr lang="pt-BR" altLang="ja-JP" dirty="0" smtClean="0"/>
              <a:t>[\x20\x09]*(?:\x0D\x0A))?[\x20\x09]+|(?:[\x20\x09]+(?:(?:\x0D\x0A)</a:t>
            </a:r>
          </a:p>
          <a:p>
            <a:pPr>
              <a:buNone/>
            </a:pPr>
            <a:r>
              <a:rPr lang="pt-BR" altLang="ja-JP" dirty="0" smtClean="0"/>
              <a:t>[\x20\x09]+)*))?|(?:(?:[\x20\x09]*(?:\x0D\x0A))?[\x20\x09]+|(?:[\x</a:t>
            </a:r>
          </a:p>
          <a:p>
            <a:pPr>
              <a:buNone/>
            </a:pPr>
            <a:r>
              <a:rPr lang="pt-BR" altLang="ja-JP" dirty="0" smtClean="0"/>
              <a:t>20\x09]+(?:(?:\x0D\x0A)[\x20\x09]+)*)))?(?:[A-Za-z0-9!#$%&amp;'*+\-/=?</a:t>
            </a:r>
          </a:p>
          <a:p>
            <a:pPr>
              <a:buNone/>
            </a:pPr>
            <a:r>
              <a:rPr lang="pt-BR" altLang="ja-JP" dirty="0" smtClean="0"/>
              <a:t>^_`{|}~]+(?:\.[A-Za-z0-9!#$%&amp;'*+\-/=?^_`{|}~]+)*)(?:(?:(?:(?:[\x20</a:t>
            </a:r>
          </a:p>
          <a:p>
            <a:pPr>
              <a:buNone/>
            </a:pPr>
            <a:r>
              <a:rPr lang="pt-BR" altLang="ja-JP" dirty="0" smtClean="0"/>
              <a:t>\x09]*(?:\x0D\x0A))?[\x20\x09]+|(?:[\x20\x09]+(?:(?:\x0D\x0A)[\x20</a:t>
            </a:r>
          </a:p>
          <a:p>
            <a:pPr>
              <a:buNone/>
            </a:pPr>
            <a:r>
              <a:rPr lang="pt-BR" altLang="ja-JP" dirty="0" smtClean="0"/>
              <a:t>\x09]+)*))?(\((?:(?:(?:[\x20\x09]*(?:\x0D\x0A))?[\x20\x09]+|(?:[\x</a:t>
            </a:r>
          </a:p>
          <a:p>
            <a:pPr>
              <a:buNone/>
            </a:pPr>
            <a:r>
              <a:rPr lang="pt-BR" altLang="ja-JP" dirty="0" smtClean="0"/>
              <a:t>20\x09]+(?:(?:\x0D\x0A)[\x20\x09]+)*))?(?:(?:[\x21-\x27\x2A-\x5B\x</a:t>
            </a:r>
          </a:p>
          <a:p>
            <a:pPr>
              <a:buNone/>
            </a:pPr>
            <a:r>
              <a:rPr lang="pt-BR" altLang="ja-JP" dirty="0" smtClean="0"/>
              <a:t>5D-\x7E]|[\x01-\x08\x0B\x0C\x0E-\x1F\x7F])|(?:\\(?:[\x21-\x7E]|[\x</a:t>
            </a:r>
          </a:p>
          <a:p>
            <a:pPr>
              <a:buNone/>
            </a:pPr>
            <a:r>
              <a:rPr lang="pt-BR" altLang="ja-JP" dirty="0" smtClean="0"/>
              <a:t>20\x09])|(?:\\(?:\x00|[\x01-\x08\x0B\x0C\x0E-\x1F\x7F]|\x0A|\x0D))</a:t>
            </a:r>
          </a:p>
          <a:p>
            <a:pPr>
              <a:buNone/>
            </a:pPr>
            <a:r>
              <a:rPr lang="pt-BR" altLang="ja-JP" dirty="0" smtClean="0"/>
              <a:t>)|(?-1)))*(?:(?:[\x20\x09]*(?:\x0D\x0A))?[\x20\x09]+|(?:[\x20\x09]</a:t>
            </a:r>
            <a:endParaRPr lang="en-US" altLang="ja-JP" dirty="0" smtClean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 rot="1500000">
            <a:off x="457200" y="4325938"/>
            <a:ext cx="8407400" cy="2041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ts val="80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ja-JP" sz="6000" spc="-100" dirty="0">
                <a:solidFill>
                  <a:srgbClr val="DC2300"/>
                </a:solidFill>
                <a:latin typeface="+mn-lt"/>
                <a:ea typeface="+mn-ea"/>
              </a:rPr>
              <a:t>書いてはいけない！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正規表現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11560" y="1905000"/>
            <a:ext cx="8208912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dirty="0" smtClean="0"/>
              <a:t>std::</a:t>
            </a:r>
            <a:r>
              <a:rPr lang="en-US" altLang="ja-JP" dirty="0" err="1" smtClean="0"/>
              <a:t>regex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last_part</a:t>
            </a:r>
            <a:r>
              <a:rPr lang="en-US" altLang="ja-JP" dirty="0" smtClean="0"/>
              <a:t>(</a:t>
            </a:r>
          </a:p>
          <a:p>
            <a:pPr algn="r">
              <a:buNone/>
            </a:pPr>
            <a:r>
              <a:rPr lang="en-US" altLang="ja-JP" dirty="0" smtClean="0"/>
              <a:t>"^(?:.*/)+([^/]*)");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std::string </a:t>
            </a:r>
            <a:r>
              <a:rPr lang="en-US" altLang="ja-JP" dirty="0" err="1" smtClean="0"/>
              <a:t>src</a:t>
            </a:r>
            <a:r>
              <a:rPr lang="en-US" altLang="ja-JP" dirty="0" smtClean="0"/>
              <a:t> = "/</a:t>
            </a:r>
            <a:r>
              <a:rPr lang="en-US" altLang="ja-JP" dirty="0" err="1" smtClean="0"/>
              <a:t>usr</a:t>
            </a:r>
            <a:r>
              <a:rPr lang="en-US" altLang="ja-JP" dirty="0" smtClean="0"/>
              <a:t>/bin/cc";</a:t>
            </a:r>
          </a:p>
          <a:p>
            <a:pPr>
              <a:buNone/>
            </a:pPr>
            <a:r>
              <a:rPr lang="en-US" altLang="ja-JP" dirty="0" smtClean="0"/>
              <a:t>std::string replace = "$1";</a:t>
            </a:r>
          </a:p>
          <a:p>
            <a:pPr>
              <a:buNone/>
            </a:pPr>
            <a:r>
              <a:rPr lang="en-US" altLang="ja-JP" dirty="0" smtClean="0"/>
              <a:t>std::string file = std::</a:t>
            </a:r>
            <a:r>
              <a:rPr lang="en-US" altLang="ja-JP" dirty="0" err="1" smtClean="0"/>
              <a:t>regex_replace</a:t>
            </a:r>
            <a:r>
              <a:rPr lang="en-US" altLang="ja-JP" dirty="0" smtClean="0"/>
              <a:t>(</a:t>
            </a:r>
          </a:p>
          <a:p>
            <a:pPr algn="r">
              <a:buNone/>
            </a:pPr>
            <a:r>
              <a:rPr lang="en-US" altLang="ja-JP" dirty="0" err="1" smtClean="0"/>
              <a:t>src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last_part</a:t>
            </a:r>
            <a:r>
              <a:rPr lang="en-US" altLang="ja-JP" dirty="0" smtClean="0"/>
              <a:t>, replace);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スマートポインタ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unique_ptr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以下の上位互換</a:t>
            </a:r>
          </a:p>
          <a:p>
            <a:pPr lvl="1"/>
            <a:r>
              <a:rPr lang="en-US" altLang="ja-JP" dirty="0" smtClean="0"/>
              <a:t>std::</a:t>
            </a:r>
            <a:r>
              <a:rPr lang="en-US" altLang="ja-JP" dirty="0" err="1" smtClean="0"/>
              <a:t>auto_ptr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boost::</a:t>
            </a:r>
            <a:r>
              <a:rPr lang="en-US" altLang="ja-JP" dirty="0" err="1" smtClean="0"/>
              <a:t>scoped_ptr</a:t>
            </a:r>
            <a:r>
              <a:rPr lang="en-US" altLang="ja-JP" dirty="0" smtClean="0"/>
              <a:t>, boost::</a:t>
            </a:r>
            <a:r>
              <a:rPr lang="en-US" altLang="ja-JP" dirty="0" err="1" smtClean="0"/>
              <a:t>scoped_array</a:t>
            </a:r>
            <a:endParaRPr lang="en-US" altLang="ja-JP" dirty="0" smtClean="0"/>
          </a:p>
          <a:p>
            <a:r>
              <a:rPr lang="en-US" altLang="ja-JP" dirty="0" err="1" smtClean="0"/>
              <a:t>shared_ptr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boost::</a:t>
            </a:r>
            <a:r>
              <a:rPr lang="en-US" altLang="ja-JP" dirty="0" err="1" smtClean="0"/>
              <a:t>shared_ptr</a:t>
            </a:r>
            <a:r>
              <a:rPr lang="ja-JP" altLang="en-US" dirty="0" smtClean="0"/>
              <a:t>とほぼ同じ</a:t>
            </a:r>
          </a:p>
          <a:p>
            <a:pPr lvl="1"/>
            <a:r>
              <a:rPr lang="ja-JP" altLang="en-US" dirty="0" smtClean="0"/>
              <a:t>注意：</a:t>
            </a:r>
            <a:r>
              <a:rPr lang="en-US" altLang="ja-JP" dirty="0" err="1" smtClean="0"/>
              <a:t>shared_array</a:t>
            </a:r>
            <a:r>
              <a:rPr lang="ja-JP" altLang="en-US" dirty="0" smtClean="0"/>
              <a:t>版はなし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日時入出力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38200" y="1905000"/>
            <a:ext cx="7982272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dirty="0" smtClean="0"/>
              <a:t>auto time = std::time(</a:t>
            </a:r>
            <a:r>
              <a:rPr lang="en-US" altLang="ja-JP" dirty="0" err="1" smtClean="0"/>
              <a:t>nullptr</a:t>
            </a:r>
            <a:r>
              <a:rPr lang="en-US" altLang="ja-JP" dirty="0" smtClean="0"/>
              <a:t>);</a:t>
            </a:r>
          </a:p>
          <a:p>
            <a:pPr>
              <a:buNone/>
            </a:pPr>
            <a:r>
              <a:rPr lang="en-US" altLang="ja-JP" dirty="0" smtClean="0"/>
              <a:t>auto tm = std::</a:t>
            </a:r>
            <a:r>
              <a:rPr lang="en-US" altLang="ja-JP" dirty="0" err="1" smtClean="0"/>
              <a:t>localtime</a:t>
            </a:r>
            <a:r>
              <a:rPr lang="en-US" altLang="ja-JP" dirty="0" smtClean="0"/>
              <a:t>(&amp;time);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std::</a:t>
            </a:r>
            <a:r>
              <a:rPr lang="en-US" altLang="ja-JP" dirty="0" err="1" smtClean="0"/>
              <a:t>cout.imbue</a:t>
            </a:r>
            <a:r>
              <a:rPr lang="en-US" altLang="ja-JP" dirty="0" smtClean="0"/>
              <a:t>(std::locale(""));</a:t>
            </a:r>
          </a:p>
          <a:p>
            <a:pPr>
              <a:buNone/>
            </a:pPr>
            <a:r>
              <a:rPr lang="en-US" altLang="ja-JP" dirty="0" smtClean="0"/>
              <a:t>std::</a:t>
            </a:r>
            <a:r>
              <a:rPr lang="en-US" altLang="ja-JP" dirty="0" err="1" smtClean="0"/>
              <a:t>cout</a:t>
            </a:r>
            <a:r>
              <a:rPr lang="en-US" altLang="ja-JP" dirty="0" smtClean="0"/>
              <a:t> &lt;&lt;</a:t>
            </a:r>
          </a:p>
          <a:p>
            <a:pPr algn="r">
              <a:buNone/>
            </a:pPr>
            <a:r>
              <a:rPr lang="en-US" altLang="ja-JP" dirty="0" smtClean="0"/>
              <a:t>std::</a:t>
            </a:r>
            <a:r>
              <a:rPr lang="en-US" altLang="ja-JP" dirty="0" err="1" smtClean="0"/>
              <a:t>put_time</a:t>
            </a:r>
            <a:r>
              <a:rPr lang="en-US" altLang="ja-JP" dirty="0" smtClean="0"/>
              <a:t>(tm, "%c") &lt;&lt; std::</a:t>
            </a:r>
            <a:r>
              <a:rPr lang="en-US" altLang="ja-JP" dirty="0" err="1" smtClean="0"/>
              <a:t>endl</a:t>
            </a:r>
            <a:r>
              <a:rPr lang="en-US" altLang="ja-JP" dirty="0" smtClean="0"/>
              <a:t>;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日時入出力（それ</a:t>
            </a:r>
            <a:r>
              <a:rPr kumimoji="1" lang="en-US" altLang="ja-JP" dirty="0" smtClean="0"/>
              <a:t>Boost</a:t>
            </a:r>
            <a:r>
              <a:rPr kumimoji="1" lang="ja-JP" altLang="en-US" dirty="0" smtClean="0"/>
              <a:t>で）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38200" y="1905000"/>
            <a:ext cx="7982272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dirty="0" err="1" smtClean="0"/>
              <a:t>ptime</a:t>
            </a:r>
            <a:r>
              <a:rPr lang="en-US" altLang="ja-JP" dirty="0" smtClean="0"/>
              <a:t> pt = </a:t>
            </a:r>
            <a:r>
              <a:rPr lang="en-US" altLang="ja-JP" dirty="0" err="1" smtClean="0"/>
              <a:t>second_clock</a:t>
            </a:r>
            <a:r>
              <a:rPr lang="en-US" altLang="ja-JP" dirty="0" smtClean="0"/>
              <a:t>::</a:t>
            </a:r>
            <a:r>
              <a:rPr lang="en-US" altLang="ja-JP" dirty="0" err="1" smtClean="0"/>
              <a:t>local_time</a:t>
            </a:r>
            <a:r>
              <a:rPr lang="en-US" altLang="ja-JP" dirty="0" smtClean="0"/>
              <a:t>();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std::locale loc(std::locale(""),</a:t>
            </a:r>
          </a:p>
          <a:p>
            <a:pPr algn="r">
              <a:buNone/>
            </a:pPr>
            <a:r>
              <a:rPr lang="en-US" altLang="ja-JP" dirty="0" smtClean="0"/>
              <a:t>new </a:t>
            </a:r>
            <a:r>
              <a:rPr lang="en-US" altLang="ja-JP" dirty="0" err="1" smtClean="0"/>
              <a:t>time_facet</a:t>
            </a:r>
            <a:r>
              <a:rPr lang="en-US" altLang="ja-JP" dirty="0" smtClean="0"/>
              <a:t>&lt;</a:t>
            </a:r>
            <a:r>
              <a:rPr lang="en-US" altLang="ja-JP" dirty="0" err="1" smtClean="0"/>
              <a:t>ptime</a:t>
            </a:r>
            <a:r>
              <a:rPr lang="en-US" altLang="ja-JP" dirty="0" smtClean="0"/>
              <a:t>, char&gt;("%c"));</a:t>
            </a:r>
          </a:p>
          <a:p>
            <a:pPr>
              <a:buNone/>
            </a:pPr>
            <a:r>
              <a:rPr lang="en-US" altLang="ja-JP" dirty="0" smtClean="0"/>
              <a:t>std::</a:t>
            </a:r>
            <a:r>
              <a:rPr lang="en-US" altLang="ja-JP" dirty="0" err="1" smtClean="0"/>
              <a:t>cout.imbue</a:t>
            </a:r>
            <a:r>
              <a:rPr lang="en-US" altLang="ja-JP" dirty="0" smtClean="0"/>
              <a:t>(loc);</a:t>
            </a:r>
          </a:p>
          <a:p>
            <a:pPr>
              <a:buNone/>
            </a:pPr>
            <a:r>
              <a:rPr lang="en-US" altLang="ja-JP" dirty="0" smtClean="0"/>
              <a:t>std::</a:t>
            </a:r>
            <a:r>
              <a:rPr lang="en-US" altLang="ja-JP" dirty="0" err="1" smtClean="0"/>
              <a:t>cout</a:t>
            </a:r>
            <a:r>
              <a:rPr lang="en-US" altLang="ja-JP" dirty="0" smtClean="0"/>
              <a:t> &lt;&lt; pt &lt;&lt; std::</a:t>
            </a:r>
            <a:r>
              <a:rPr lang="en-US" altLang="ja-JP" dirty="0" err="1" smtClean="0"/>
              <a:t>endl</a:t>
            </a:r>
            <a:r>
              <a:rPr lang="en-US" altLang="ja-JP" dirty="0" smtClean="0"/>
              <a:t>;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6000" dirty="0" smtClean="0"/>
              <a:t>並行処理関係</a:t>
            </a:r>
            <a:endParaRPr kumimoji="1" lang="ja-JP" altLang="en-US" sz="6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Atomic</a:t>
            </a:r>
            <a:r>
              <a:rPr kumimoji="1" lang="ja-JP" altLang="en-US" dirty="0" smtClean="0"/>
              <a:t>演算 </a:t>
            </a:r>
            <a:r>
              <a:rPr kumimoji="1" lang="en-US" altLang="ja-JP" dirty="0" smtClean="0"/>
              <a:t>(Windows)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38200" y="1905000"/>
            <a:ext cx="7982272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dirty="0" smtClean="0"/>
              <a:t>long x;</a:t>
            </a:r>
          </a:p>
          <a:p>
            <a:pPr>
              <a:buNone/>
            </a:pPr>
            <a:r>
              <a:rPr lang="en-US" altLang="ja-JP" dirty="0" err="1" smtClean="0"/>
              <a:t>InterlockedIncrement</a:t>
            </a:r>
            <a:r>
              <a:rPr lang="en-US" altLang="ja-JP" dirty="0" smtClean="0"/>
              <a:t>(&amp;x);</a:t>
            </a:r>
          </a:p>
          <a:p>
            <a:pPr>
              <a:buNone/>
            </a:pPr>
            <a:r>
              <a:rPr lang="en-US" altLang="ja-JP" dirty="0" err="1" smtClean="0"/>
              <a:t>InterlockedDecrement</a:t>
            </a:r>
            <a:r>
              <a:rPr lang="en-US" altLang="ja-JP" dirty="0" smtClean="0"/>
              <a:t>(&amp;x);</a:t>
            </a:r>
          </a:p>
          <a:p>
            <a:pPr>
              <a:buNone/>
            </a:pPr>
            <a:r>
              <a:rPr lang="en-US" altLang="ja-JP" dirty="0" smtClean="0"/>
              <a:t>auto old =</a:t>
            </a:r>
          </a:p>
          <a:p>
            <a:pPr algn="ctr">
              <a:buNone/>
            </a:pPr>
            <a:r>
              <a:rPr lang="en-US" altLang="ja-JP" dirty="0" err="1" smtClean="0"/>
              <a:t>InterlockedCompareExchange</a:t>
            </a:r>
            <a:r>
              <a:rPr lang="en-US" altLang="ja-JP" dirty="0" smtClean="0"/>
              <a:t>(</a:t>
            </a:r>
          </a:p>
          <a:p>
            <a:pPr algn="r">
              <a:buNone/>
            </a:pPr>
            <a:r>
              <a:rPr lang="en-US" altLang="ja-JP" dirty="0" smtClean="0"/>
              <a:t>&amp;x, </a:t>
            </a:r>
            <a:r>
              <a:rPr lang="en-US" altLang="ja-JP" dirty="0" err="1" smtClean="0"/>
              <a:t>newValue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comparand</a:t>
            </a:r>
            <a:r>
              <a:rPr lang="en-US" altLang="ja-JP" dirty="0" smtClean="0"/>
              <a:t>);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Atomic</a:t>
            </a:r>
            <a:r>
              <a:rPr kumimoji="1" lang="ja-JP" altLang="en-US" dirty="0" smtClean="0"/>
              <a:t>演算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38200" y="1905000"/>
            <a:ext cx="7982272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dirty="0" smtClean="0"/>
              <a:t>std::atomic&lt;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&gt; y;</a:t>
            </a:r>
          </a:p>
          <a:p>
            <a:pPr>
              <a:buNone/>
            </a:pPr>
            <a:r>
              <a:rPr lang="en-US" altLang="ja-JP" dirty="0" smtClean="0"/>
              <a:t>y++;</a:t>
            </a:r>
          </a:p>
          <a:p>
            <a:pPr>
              <a:buNone/>
            </a:pPr>
            <a:r>
              <a:rPr lang="en-US" altLang="ja-JP" dirty="0" smtClean="0"/>
              <a:t>y--;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err="1" smtClean="0"/>
              <a:t>int</a:t>
            </a:r>
            <a:r>
              <a:rPr lang="en-US" altLang="ja-JP" dirty="0" smtClean="0"/>
              <a:t> old = </a:t>
            </a:r>
            <a:r>
              <a:rPr lang="en-US" altLang="ja-JP" dirty="0" err="1" smtClean="0"/>
              <a:t>newValue</a:t>
            </a:r>
            <a:r>
              <a:rPr lang="en-US" altLang="ja-JP" dirty="0" smtClean="0"/>
              <a:t>;</a:t>
            </a:r>
          </a:p>
          <a:p>
            <a:pPr>
              <a:buNone/>
            </a:pPr>
            <a:r>
              <a:rPr lang="en-US" altLang="ja-JP" dirty="0" err="1" smtClean="0"/>
              <a:t>bool</a:t>
            </a:r>
            <a:r>
              <a:rPr lang="en-US" altLang="ja-JP" dirty="0" smtClean="0"/>
              <a:t> b = </a:t>
            </a:r>
            <a:r>
              <a:rPr lang="en-US" altLang="ja-JP" dirty="0" err="1" smtClean="0"/>
              <a:t>x.compare_exchange_strong</a:t>
            </a:r>
            <a:r>
              <a:rPr lang="en-US" altLang="ja-JP" dirty="0" smtClean="0"/>
              <a:t>(</a:t>
            </a:r>
          </a:p>
          <a:p>
            <a:pPr algn="r">
              <a:buNone/>
            </a:pPr>
            <a:r>
              <a:rPr lang="en-US" altLang="ja-JP" dirty="0" smtClean="0"/>
              <a:t>&amp;old, </a:t>
            </a:r>
            <a:r>
              <a:rPr lang="en-US" altLang="ja-JP" dirty="0" err="1" smtClean="0"/>
              <a:t>comparand</a:t>
            </a:r>
            <a:r>
              <a:rPr lang="en-US" altLang="ja-JP" dirty="0" smtClean="0"/>
              <a:t>);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非同期実行（スレッド）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38200" y="1905000"/>
            <a:ext cx="7982272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dirty="0" err="1" smtClean="0"/>
              <a:t>int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hoge</a:t>
            </a:r>
            <a:r>
              <a:rPr lang="en-US" altLang="ja-JP" dirty="0" smtClean="0"/>
              <a:t>(</a:t>
            </a:r>
          </a:p>
          <a:p>
            <a:pPr algn="r">
              <a:buNone/>
            </a:pPr>
            <a:r>
              <a:rPr lang="en-US" altLang="ja-JP" dirty="0" smtClean="0"/>
              <a:t>std::string const&amp; arg1,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arg2);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std::future&lt;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&gt; f = std::</a:t>
            </a:r>
            <a:r>
              <a:rPr lang="en-US" altLang="ja-JP" dirty="0" err="1" smtClean="0"/>
              <a:t>async</a:t>
            </a:r>
            <a:r>
              <a:rPr lang="en-US" altLang="ja-JP" dirty="0" smtClean="0"/>
              <a:t>(</a:t>
            </a:r>
          </a:p>
          <a:p>
            <a:pPr algn="r">
              <a:buNone/>
            </a:pPr>
            <a:r>
              <a:rPr lang="en-US" altLang="ja-JP" dirty="0" smtClean="0"/>
              <a:t>std::launch::</a:t>
            </a:r>
            <a:r>
              <a:rPr lang="en-US" altLang="ja-JP" dirty="0" err="1" smtClean="0"/>
              <a:t>async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hoge</a:t>
            </a:r>
            <a:r>
              <a:rPr lang="en-US" altLang="ja-JP" dirty="0" smtClean="0"/>
              <a:t>, "</a:t>
            </a:r>
            <a:r>
              <a:rPr lang="en-US" altLang="ja-JP" dirty="0" err="1" smtClean="0"/>
              <a:t>rofi</a:t>
            </a:r>
            <a:r>
              <a:rPr lang="en-US" altLang="ja-JP" dirty="0" smtClean="0"/>
              <a:t>", 3);</a:t>
            </a:r>
          </a:p>
          <a:p>
            <a:pPr>
              <a:buNone/>
            </a:pPr>
            <a:r>
              <a:rPr lang="en-US" altLang="ja-JP" dirty="0" smtClean="0"/>
              <a:t>……</a:t>
            </a:r>
          </a:p>
          <a:p>
            <a:pPr>
              <a:buNone/>
            </a:pPr>
            <a:r>
              <a:rPr lang="en-US" altLang="ja-JP" dirty="0" err="1" smtClean="0"/>
              <a:t>int</a:t>
            </a:r>
            <a:r>
              <a:rPr lang="en-US" altLang="ja-JP" dirty="0" smtClean="0"/>
              <a:t> result = </a:t>
            </a:r>
            <a:r>
              <a:rPr lang="en-US" altLang="ja-JP" dirty="0" err="1" smtClean="0"/>
              <a:t>f.get</a:t>
            </a:r>
            <a:r>
              <a:rPr lang="en-US" altLang="ja-JP" dirty="0" smtClean="0"/>
              <a:t>(); // </a:t>
            </a:r>
            <a:r>
              <a:rPr lang="ja-JP" altLang="en-US" dirty="0" smtClean="0"/>
              <a:t>待機する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非同期実行（現</a:t>
            </a:r>
            <a:r>
              <a:rPr lang="en-US" altLang="ja-JP" dirty="0" smtClean="0"/>
              <a:t>Boost</a:t>
            </a:r>
            <a:r>
              <a:rPr lang="ja-JP" altLang="en-US" dirty="0" smtClean="0"/>
              <a:t>風）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38200" y="1905000"/>
            <a:ext cx="7982272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dirty="0" smtClean="0"/>
              <a:t>void g(……);</a:t>
            </a:r>
          </a:p>
          <a:p>
            <a:pPr>
              <a:buNone/>
            </a:pPr>
            <a:r>
              <a:rPr lang="en-US" altLang="ja-JP" dirty="0" smtClean="0"/>
              <a:t>std::thread </a:t>
            </a:r>
            <a:r>
              <a:rPr lang="en-US" altLang="ja-JP" dirty="0" err="1" smtClean="0"/>
              <a:t>th</a:t>
            </a:r>
            <a:r>
              <a:rPr lang="en-US" altLang="ja-JP" dirty="0" smtClean="0"/>
              <a:t>(g, ……);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err="1" smtClean="0"/>
              <a:t>th.join</a:t>
            </a:r>
            <a:r>
              <a:rPr lang="en-US" altLang="ja-JP" dirty="0" smtClean="0"/>
              <a:t>(); // </a:t>
            </a:r>
            <a:r>
              <a:rPr lang="ja-JP" altLang="en-US" dirty="0" smtClean="0"/>
              <a:t>待機する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license.im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5805264"/>
            <a:ext cx="804672" cy="283464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39552" y="5157192"/>
            <a:ext cx="8352928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en-US" altLang="ja-JP" dirty="0" smtClean="0">
                <a:latin typeface="+mn-ea"/>
                <a:ea typeface="+mn-ea"/>
              </a:rPr>
              <a:t>This work is licensed under a </a:t>
            </a:r>
            <a:r>
              <a:rPr kumimoji="1" lang="en-US" altLang="ja-JP" dirty="0" smtClean="0">
                <a:latin typeface="+mn-ea"/>
                <a:ea typeface="+mn-ea"/>
                <a:hlinkClick r:id="rId3"/>
              </a:rPr>
              <a:t>Creative Commons Attribution-</a:t>
            </a:r>
            <a:r>
              <a:rPr kumimoji="1" lang="en-US" altLang="ja-JP" dirty="0" err="1" smtClean="0">
                <a:latin typeface="+mn-ea"/>
                <a:ea typeface="+mn-ea"/>
                <a:hlinkClick r:id="rId3"/>
              </a:rPr>
              <a:t>ShareAlike</a:t>
            </a:r>
            <a:r>
              <a:rPr kumimoji="1" lang="en-US" altLang="ja-JP" dirty="0" smtClean="0">
                <a:latin typeface="+mn-ea"/>
                <a:ea typeface="+mn-ea"/>
                <a:hlinkClick r:id="rId3"/>
              </a:rPr>
              <a:t> 2.1 Japan License</a:t>
            </a:r>
            <a:r>
              <a:rPr kumimoji="1" lang="en-US" altLang="ja-JP" dirty="0" smtClean="0">
                <a:latin typeface="+mn-ea"/>
                <a:ea typeface="+mn-ea"/>
              </a:rPr>
              <a:t>.</a:t>
            </a:r>
            <a:endParaRPr kumimoji="1" lang="ja-JP" altLang="en-US" dirty="0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スマートポインタ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38200" y="1905000"/>
            <a:ext cx="7910264" cy="4114800"/>
          </a:xfrm>
        </p:spPr>
        <p:txBody>
          <a:bodyPr/>
          <a:lstStyle/>
          <a:p>
            <a:r>
              <a:rPr lang="en-US" altLang="ja-JP" dirty="0" err="1" smtClean="0"/>
              <a:t>unique_ptr</a:t>
            </a:r>
            <a:r>
              <a:rPr lang="en-US" altLang="ja-JP" dirty="0" smtClean="0"/>
              <a:t>&lt;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&gt; up(new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(1));</a:t>
            </a:r>
          </a:p>
          <a:p>
            <a:r>
              <a:rPr lang="en-US" altLang="ja-JP" dirty="0" err="1" smtClean="0"/>
              <a:t>unique_ptr</a:t>
            </a:r>
            <a:r>
              <a:rPr lang="en-US" altLang="ja-JP" dirty="0" smtClean="0"/>
              <a:t>&lt;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[]&gt; </a:t>
            </a:r>
            <a:r>
              <a:rPr lang="en-US" altLang="ja-JP" dirty="0" err="1" smtClean="0"/>
              <a:t>ua</a:t>
            </a:r>
            <a:r>
              <a:rPr lang="en-US" altLang="ja-JP" dirty="0" smtClean="0"/>
              <a:t>(</a:t>
            </a:r>
          </a:p>
          <a:p>
            <a:pPr algn="r">
              <a:buNone/>
            </a:pPr>
            <a:r>
              <a:rPr lang="en-US" altLang="ja-JP" dirty="0" smtClean="0"/>
              <a:t>new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[]{1, 2, 3});</a:t>
            </a:r>
          </a:p>
          <a:p>
            <a:r>
              <a:rPr lang="en-US" altLang="ja-JP" dirty="0" smtClean="0"/>
              <a:t>auto sp = std::</a:t>
            </a:r>
            <a:r>
              <a:rPr lang="en-US" altLang="ja-JP" dirty="0" err="1" smtClean="0"/>
              <a:t>make_shared</a:t>
            </a:r>
            <a:r>
              <a:rPr lang="en-US" altLang="ja-JP" dirty="0" smtClean="0"/>
              <a:t>&lt;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&gt;(3);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関数オブジェクト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std::function</a:t>
            </a:r>
          </a:p>
          <a:p>
            <a:r>
              <a:rPr lang="en-US" altLang="ja-JP" dirty="0" smtClean="0"/>
              <a:t>std::ref, std::bind, std::</a:t>
            </a:r>
            <a:r>
              <a:rPr lang="en-US" altLang="ja-JP" dirty="0" err="1" smtClean="0"/>
              <a:t>mem_fn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ラムダ式があるので</a:t>
            </a:r>
            <a:r>
              <a:rPr lang="en-US" altLang="ja-JP" dirty="0" smtClean="0"/>
              <a:t>bind</a:t>
            </a:r>
            <a:r>
              <a:rPr lang="ja-JP" altLang="en-US" dirty="0" smtClean="0"/>
              <a:t>不要？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整数型 </a:t>
            </a:r>
            <a:r>
              <a:rPr kumimoji="1" lang="en-US" altLang="ja-JP" dirty="0" smtClean="0"/>
              <a:t>(C99)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&lt;</a:t>
            </a:r>
            <a:r>
              <a:rPr lang="en-US" altLang="ja-JP" dirty="0" err="1" smtClean="0"/>
              <a:t>cstdint</a:t>
            </a:r>
            <a:r>
              <a:rPr lang="en-US" altLang="ja-JP" dirty="0" smtClean="0"/>
              <a:t>&gt;</a:t>
            </a:r>
          </a:p>
          <a:p>
            <a:r>
              <a:rPr lang="en-US" altLang="ja-JP" dirty="0" smtClean="0"/>
              <a:t>int8_t, uint8_t, …… (16, 32, 64)</a:t>
            </a:r>
          </a:p>
          <a:p>
            <a:r>
              <a:rPr lang="en-US" altLang="ja-JP" dirty="0" err="1" smtClean="0"/>
              <a:t>intptr_t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uintptr_t</a:t>
            </a:r>
            <a:endParaRPr lang="en-US" altLang="ja-JP" dirty="0" smtClean="0"/>
          </a:p>
          <a:p>
            <a:r>
              <a:rPr lang="ja-JP" altLang="en-US" dirty="0" smtClean="0"/>
              <a:t>その他諸々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6000" dirty="0" smtClean="0"/>
              <a:t>コンテナ</a:t>
            </a:r>
            <a:endParaRPr kumimoji="1" lang="ja-JP" altLang="en-US" sz="6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新コンテナ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unordered_*</a:t>
            </a:r>
          </a:p>
          <a:p>
            <a:pPr lvl="1"/>
            <a:r>
              <a:rPr lang="en-US" altLang="ja-JP" dirty="0" err="1" smtClean="0"/>
              <a:t>unordered_map</a:t>
            </a:r>
            <a:r>
              <a:rPr lang="en-US" altLang="ja-JP" dirty="0" smtClean="0"/>
              <a:t>&lt;&gt;, ……</a:t>
            </a:r>
          </a:p>
          <a:p>
            <a:pPr lvl="1"/>
            <a:r>
              <a:rPr lang="ja-JP" altLang="en-US" dirty="0" smtClean="0"/>
              <a:t>ハッシュマップ</a:t>
            </a:r>
          </a:p>
          <a:p>
            <a:r>
              <a:rPr lang="en-US" altLang="ja-JP" dirty="0" smtClean="0"/>
              <a:t>array&lt;&gt;</a:t>
            </a:r>
          </a:p>
          <a:p>
            <a:pPr lvl="1"/>
            <a:r>
              <a:rPr lang="ja-JP" altLang="en-US" dirty="0" smtClean="0"/>
              <a:t>固定長配列 </a:t>
            </a:r>
            <a:r>
              <a:rPr lang="en-US" altLang="ja-JP" dirty="0" smtClean="0"/>
              <a:t>(boost::array</a:t>
            </a:r>
            <a:r>
              <a:rPr lang="ja-JP" altLang="en-US" dirty="0" smtClean="0"/>
              <a:t>風</a:t>
            </a:r>
            <a:r>
              <a:rPr lang="en-US" altLang="ja-JP" dirty="0" smtClean="0"/>
              <a:t>)</a:t>
            </a:r>
          </a:p>
          <a:p>
            <a:r>
              <a:rPr lang="en-US" altLang="ja-JP" dirty="0" err="1" smtClean="0"/>
              <a:t>forward_list</a:t>
            </a:r>
            <a:r>
              <a:rPr lang="en-US" altLang="ja-JP" dirty="0" smtClean="0"/>
              <a:t>&lt;&gt;</a:t>
            </a:r>
          </a:p>
          <a:p>
            <a:pPr lvl="1"/>
            <a:r>
              <a:rPr lang="ja-JP" altLang="en-US" dirty="0" smtClean="0"/>
              <a:t>片方向リンクリスト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PRNT_TP01068987">
  <a:themeElements>
    <a:clrScheme name="BLUEPRNT_TP01068987 2">
      <a:dk1>
        <a:srgbClr val="40458C"/>
      </a:dk1>
      <a:lt1>
        <a:srgbClr val="FFFFFF"/>
      </a:lt1>
      <a:dk2>
        <a:srgbClr val="9900CC"/>
      </a:dk2>
      <a:lt2>
        <a:srgbClr val="1B285F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M+ 2c (presen)">
      <a:majorFont>
        <a:latin typeface="M+ 2c black"/>
        <a:ea typeface="M+ 2c black"/>
        <a:cs typeface="M+ 2c black"/>
      </a:majorFont>
      <a:minorFont>
        <a:latin typeface="M+ 2c heavy"/>
        <a:ea typeface="M+ 2c heavy"/>
        <a:cs typeface="M+ 1c heavy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UEPRNT_TP01068987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NT_TP01068987 2">
        <a:dk1>
          <a:srgbClr val="40458C"/>
        </a:dk1>
        <a:lt1>
          <a:srgbClr val="FFFFFF"/>
        </a:lt1>
        <a:dk2>
          <a:srgbClr val="9900CC"/>
        </a:dk2>
        <a:lt2>
          <a:srgbClr val="1B285F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NT_TP01068987 3">
        <a:dk1>
          <a:srgbClr val="000000"/>
        </a:dk1>
        <a:lt1>
          <a:srgbClr val="FFFFFF"/>
        </a:lt1>
        <a:dk2>
          <a:srgbClr val="4D4D4D"/>
        </a:dk2>
        <a:lt2>
          <a:srgbClr val="333333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NT_TP01068987 4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NT_TP01068987 5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NT_TP01068987 6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NT_TP01068987 7">
        <a:dk1>
          <a:srgbClr val="003D62"/>
        </a:dk1>
        <a:lt1>
          <a:srgbClr val="E3F0F9"/>
        </a:lt1>
        <a:dk2>
          <a:srgbClr val="006699"/>
        </a:dk2>
        <a:lt2>
          <a:srgbClr val="000000"/>
        </a:lt2>
        <a:accent1>
          <a:srgbClr val="9AC0EA"/>
        </a:accent1>
        <a:accent2>
          <a:srgbClr val="80C3C8"/>
        </a:accent2>
        <a:accent3>
          <a:srgbClr val="EFF6FB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NT_TP01068987 8">
        <a:dk1>
          <a:srgbClr val="003D62"/>
        </a:dk1>
        <a:lt1>
          <a:srgbClr val="FFFFFF"/>
        </a:lt1>
        <a:dk2>
          <a:srgbClr val="006699"/>
        </a:dk2>
        <a:lt2>
          <a:srgbClr val="000000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NT_TP01068987 9">
        <a:dk1>
          <a:srgbClr val="333300"/>
        </a:dk1>
        <a:lt1>
          <a:srgbClr val="FFFFFF"/>
        </a:lt1>
        <a:dk2>
          <a:srgbClr val="663300"/>
        </a:dk2>
        <a:lt2>
          <a:srgbClr val="000000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01068987</Template>
  <TotalTime>508</TotalTime>
  <Words>1538</Words>
  <Application>Microsoft Office PowerPoint</Application>
  <PresentationFormat>画面に合わせる (4:3)</PresentationFormat>
  <Paragraphs>281</Paragraphs>
  <Slides>47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47</vt:i4>
      </vt:variant>
    </vt:vector>
  </HeadingPairs>
  <TitlesOfParts>
    <vt:vector size="59" baseType="lpstr">
      <vt:lpstr>Arial</vt:lpstr>
      <vt:lpstr>ＭＳ Ｐゴシック</vt:lpstr>
      <vt:lpstr>M+ 2c black</vt:lpstr>
      <vt:lpstr>M+ 2c heavy</vt:lpstr>
      <vt:lpstr>M+ 2c bold</vt:lpstr>
      <vt:lpstr>M+ 1c heavy</vt:lpstr>
      <vt:lpstr>Systema</vt:lpstr>
      <vt:lpstr>Calibri</vt:lpstr>
      <vt:lpstr>M+ 2c</vt:lpstr>
      <vt:lpstr>Tahoma</vt:lpstr>
      <vt:lpstr>Comic Sans MS</vt:lpstr>
      <vt:lpstr>BLUEPRNT_TP01068987</vt:lpstr>
      <vt:lpstr>C++11概要 ライブラリ編</vt:lpstr>
      <vt:lpstr>注意</vt:lpstr>
      <vt:lpstr>Misc</vt:lpstr>
      <vt:lpstr>スマートポインタ</vt:lpstr>
      <vt:lpstr>スマートポインタ</vt:lpstr>
      <vt:lpstr>関数オブジェクト</vt:lpstr>
      <vt:lpstr>整数型 (C99)</vt:lpstr>
      <vt:lpstr>コンテナ</vt:lpstr>
      <vt:lpstr>新コンテナ</vt:lpstr>
      <vt:lpstr>コンテナの初期化</vt:lpstr>
      <vt:lpstr>コンテナの初期化</vt:lpstr>
      <vt:lpstr>コンテナへの代入</vt:lpstr>
      <vt:lpstr>With 構造体</vt:lpstr>
      <vt:lpstr>With 構造体</vt:lpstr>
      <vt:lpstr>With 構造体</vt:lpstr>
      <vt:lpstr>With クラス</vt:lpstr>
      <vt:lpstr>With クラス</vt:lpstr>
      <vt:lpstr>With コピー不可の型</vt:lpstr>
      <vt:lpstr>With コピー不可の型</vt:lpstr>
      <vt:lpstr>map::at, unordered_map::at</vt:lpstr>
      <vt:lpstr>map::at, unordered_map::at</vt:lpstr>
      <vt:lpstr>map::at, unordered_map::at</vt:lpstr>
      <vt:lpstr>map::at, unordered_map::at</vt:lpstr>
      <vt:lpstr>map::at, unordered_map::at</vt:lpstr>
      <vt:lpstr>unordered_mapのキー対応</vt:lpstr>
      <vt:lpstr>unordered_mapのキー対応</vt:lpstr>
      <vt:lpstr>文字列</vt:lpstr>
      <vt:lpstr>basic_string: 要素の連続</vt:lpstr>
      <vt:lpstr>文字列・数値変換</vt:lpstr>
      <vt:lpstr>文字列・数値変換</vt:lpstr>
      <vt:lpstr>文字列・数値変換</vt:lpstr>
      <vt:lpstr>文字列・数値変換</vt:lpstr>
      <vt:lpstr>ワイド・ナロー変換</vt:lpstr>
      <vt:lpstr>ワイド・ナロー変換</vt:lpstr>
      <vt:lpstr>ワイド・ナロー変換</vt:lpstr>
      <vt:lpstr>正規表現</vt:lpstr>
      <vt:lpstr>メールアドレスの正規表現</vt:lpstr>
      <vt:lpstr>メールアドレスの正規表現</vt:lpstr>
      <vt:lpstr>正規表現</vt:lpstr>
      <vt:lpstr>日時入出力</vt:lpstr>
      <vt:lpstr>日時入出力（それBoostで）</vt:lpstr>
      <vt:lpstr>並行処理関係</vt:lpstr>
      <vt:lpstr>Atomic演算 (Windows)</vt:lpstr>
      <vt:lpstr>Atomic演算</vt:lpstr>
      <vt:lpstr>非同期実行（スレッド）</vt:lpstr>
      <vt:lpstr>非同期実行（現Boost風）</vt:lpstr>
      <vt:lpstr>スライド 47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C++11概要 ライブラリ編</dc:title>
  <dc:creator>Egtra</dc:creator>
  <cp:keywords>C++11;Boost.勉強会;Boost.勉強会 #9 つくば;Boost.StudyMeeting;Boost.StudyMeeting #9 Tsukuba</cp:keywords>
  <dc:description>Boost.勉強会 #9 つくば</dc:description>
  <cp:lastModifiedBy>Yusuke</cp:lastModifiedBy>
  <cp:revision>185</cp:revision>
  <dcterms:created xsi:type="dcterms:W3CDTF">2009-12-10T14:24:00Z</dcterms:created>
  <dcterms:modified xsi:type="dcterms:W3CDTF">2012-06-23T05:34:19Z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iveCommonsLicenseID">
    <vt:lpwstr>standard&amp;commercial=y&amp;derivatives=sa&amp;jurisdiction=jp</vt:lpwstr>
  </property>
  <property fmtid="{D5CDD505-2E9C-101B-9397-08002B2CF9AE}" pid="3" name="_MarkAsFinal">
    <vt:bool>true</vt:bool>
  </property>
</Properties>
</file>