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82" r:id="rId5"/>
    <p:sldId id="281" r:id="rId6"/>
    <p:sldId id="260" r:id="rId7"/>
    <p:sldId id="261" r:id="rId8"/>
    <p:sldId id="263" r:id="rId9"/>
    <p:sldId id="264" r:id="rId10"/>
    <p:sldId id="265" r:id="rId11"/>
    <p:sldId id="277" r:id="rId12"/>
    <p:sldId id="278" r:id="rId13"/>
    <p:sldId id="267" r:id="rId14"/>
    <p:sldId id="279" r:id="rId15"/>
    <p:sldId id="280" r:id="rId16"/>
    <p:sldId id="283" r:id="rId17"/>
  </p:sldIdLst>
  <p:sldSz cx="9144000" cy="6858000" type="screen4x3"/>
  <p:notesSz cx="6858000" cy="9144000"/>
  <p:embeddedFontLst>
    <p:embeddedFont>
      <p:font typeface="M+ 2c medium" panose="020B0602020203020207" pitchFamily="50" charset="-128"/>
      <p:regular r:id="rId18"/>
    </p:embeddedFont>
    <p:embeddedFont>
      <p:font typeface="M+ 2c regular" panose="020B0502020203020207" pitchFamily="50" charset="-128"/>
      <p:regular r:id="rId19"/>
    </p:embeddedFont>
    <p:embeddedFont>
      <p:font typeface="M+ 2c black" panose="020B0902020203020207" pitchFamily="50" charset="-128"/>
      <p:bold r:id="rId20"/>
    </p:embeddedFont>
    <p:embeddedFont>
      <p:font typeface="M+ 2c heavy" panose="020B0802020203020207" pitchFamily="50" charset="-128"/>
      <p:bold r:id="rId21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696" y="1979"/>
              <a:ext cx="3132" cy="324"/>
              <a:chOff x="696" y="894"/>
              <a:chExt cx="3132" cy="324"/>
            </a:xfrm>
          </p:grpSpPr>
          <p:sp>
            <p:nvSpPr>
              <p:cNvPr id="87" name="Rectangle 86"/>
              <p:cNvSpPr>
                <a:spLocks noChangeArrowheads="1"/>
              </p:cNvSpPr>
              <p:nvPr/>
            </p:nvSpPr>
            <p:spPr bwMode="ltGray">
              <a:xfrm>
                <a:off x="696" y="894"/>
                <a:ext cx="1104" cy="28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88" name="Rectangle 87"/>
              <p:cNvSpPr>
                <a:spLocks noChangeArrowheads="1"/>
              </p:cNvSpPr>
              <p:nvPr/>
            </p:nvSpPr>
            <p:spPr bwMode="ltGray">
              <a:xfrm>
                <a:off x="696" y="1122"/>
                <a:ext cx="1440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ltGray">
              <a:xfrm>
                <a:off x="1716" y="1068"/>
                <a:ext cx="2112" cy="108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ltGray">
              <a:xfrm>
                <a:off x="1713" y="954"/>
                <a:ext cx="187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" name="Rectangle 56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4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65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6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7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8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9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1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2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3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4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5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6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7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8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9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1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2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3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4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5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6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6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7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2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8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29" name="Rectangle 64" descr="60%"/>
              <p:cNvSpPr>
                <a:spLocks noChangeArrowheads="1"/>
              </p:cNvSpPr>
              <p:nvPr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Line 65"/>
              <p:cNvSpPr>
                <a:spLocks noChangeShapeType="1"/>
              </p:cNvSpPr>
              <p:nvPr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Line 66"/>
              <p:cNvSpPr>
                <a:spLocks noChangeShapeType="1"/>
              </p:cNvSpPr>
              <p:nvPr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Line 67"/>
              <p:cNvSpPr>
                <a:spLocks noChangeShapeType="1"/>
              </p:cNvSpPr>
              <p:nvPr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Line 68"/>
              <p:cNvSpPr>
                <a:spLocks noChangeShapeType="1"/>
              </p:cNvSpPr>
              <p:nvPr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grpSp>
          <p:nvGrpSpPr>
            <p:cNvPr id="10" name="Group 106"/>
            <p:cNvGrpSpPr>
              <a:grpSpLocks/>
            </p:cNvGrpSpPr>
            <p:nvPr/>
          </p:nvGrpSpPr>
          <p:grpSpPr bwMode="auto">
            <a:xfrm>
              <a:off x="261" y="1962"/>
              <a:ext cx="3567" cy="1494"/>
              <a:chOff x="261" y="877"/>
              <a:chExt cx="3567" cy="1494"/>
            </a:xfrm>
          </p:grpSpPr>
          <p:sp>
            <p:nvSpPr>
              <p:cNvPr id="11" name="Line 82"/>
              <p:cNvSpPr>
                <a:spLocks noChangeShapeType="1"/>
              </p:cNvSpPr>
              <p:nvPr/>
            </p:nvSpPr>
            <p:spPr bwMode="ltGray">
              <a:xfrm flipH="1">
                <a:off x="261" y="951"/>
                <a:ext cx="1533" cy="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Line 83"/>
              <p:cNvSpPr>
                <a:spLocks noChangeShapeType="1"/>
              </p:cNvSpPr>
              <p:nvPr/>
            </p:nvSpPr>
            <p:spPr bwMode="ltGray">
              <a:xfrm>
                <a:off x="383" y="879"/>
                <a:ext cx="0" cy="149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Arc 84"/>
              <p:cNvSpPr>
                <a:spLocks/>
              </p:cNvSpPr>
              <p:nvPr/>
            </p:nvSpPr>
            <p:spPr bwMode="ltGray">
              <a:xfrm rot="16200000" flipH="1">
                <a:off x="302" y="87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Arc 91"/>
              <p:cNvSpPr>
                <a:spLocks/>
              </p:cNvSpPr>
              <p:nvPr/>
            </p:nvSpPr>
            <p:spPr bwMode="ltGray">
              <a:xfrm>
                <a:off x="692" y="895"/>
                <a:ext cx="267" cy="209"/>
              </a:xfrm>
              <a:custGeom>
                <a:avLst/>
                <a:gdLst>
                  <a:gd name="G0" fmla="+- 16787 0 0"/>
                  <a:gd name="G1" fmla="+- 8563 0 0"/>
                  <a:gd name="G2" fmla="+- 21600 0 0"/>
                  <a:gd name="T0" fmla="*/ 36617 w 38387"/>
                  <a:gd name="T1" fmla="*/ 0 h 30163"/>
                  <a:gd name="T2" fmla="*/ 0 w 38387"/>
                  <a:gd name="T3" fmla="*/ 22156 h 30163"/>
                  <a:gd name="T4" fmla="*/ 16787 w 38387"/>
                  <a:gd name="T5" fmla="*/ 8563 h 30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87" h="30163" fill="none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</a:path>
                  <a:path w="38387" h="30163" stroke="0" extrusionOk="0">
                    <a:moveTo>
                      <a:pt x="36617" y="-1"/>
                    </a:moveTo>
                    <a:cubicBezTo>
                      <a:pt x="37784" y="2703"/>
                      <a:pt x="38387" y="5617"/>
                      <a:pt x="38387" y="8563"/>
                    </a:cubicBezTo>
                    <a:cubicBezTo>
                      <a:pt x="38387" y="20492"/>
                      <a:pt x="28716" y="30163"/>
                      <a:pt x="16787" y="30163"/>
                    </a:cubicBezTo>
                    <a:cubicBezTo>
                      <a:pt x="10269" y="30163"/>
                      <a:pt x="4101" y="27220"/>
                      <a:pt x="0" y="22155"/>
                    </a:cubicBezTo>
                    <a:lnTo>
                      <a:pt x="16787" y="856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Arc 92"/>
              <p:cNvSpPr>
                <a:spLocks/>
              </p:cNvSpPr>
              <p:nvPr/>
            </p:nvSpPr>
            <p:spPr bwMode="ltGray">
              <a:xfrm flipV="1">
                <a:off x="834" y="893"/>
                <a:ext cx="288" cy="322"/>
              </a:xfrm>
              <a:custGeom>
                <a:avLst/>
                <a:gdLst>
                  <a:gd name="G0" fmla="+- 21600 0 0"/>
                  <a:gd name="G1" fmla="+- 5361 0 0"/>
                  <a:gd name="G2" fmla="+- 21600 0 0"/>
                  <a:gd name="T0" fmla="*/ 10995 w 21600"/>
                  <a:gd name="T1" fmla="*/ 24179 h 24179"/>
                  <a:gd name="T2" fmla="*/ 676 w 21600"/>
                  <a:gd name="T3" fmla="*/ 0 h 24179"/>
                  <a:gd name="T4" fmla="*/ 21600 w 21600"/>
                  <a:gd name="T5" fmla="*/ 5361 h 24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179" fill="none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</a:path>
                  <a:path w="21600" h="24179" stroke="0" extrusionOk="0">
                    <a:moveTo>
                      <a:pt x="10995" y="24178"/>
                    </a:moveTo>
                    <a:cubicBezTo>
                      <a:pt x="4202" y="20350"/>
                      <a:pt x="0" y="13158"/>
                      <a:pt x="0" y="5361"/>
                    </a:cubicBezTo>
                    <a:cubicBezTo>
                      <a:pt x="-1" y="3552"/>
                      <a:pt x="227" y="1751"/>
                      <a:pt x="675" y="-1"/>
                    </a:cubicBezTo>
                    <a:lnTo>
                      <a:pt x="21600" y="536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Arc 93"/>
              <p:cNvSpPr>
                <a:spLocks/>
              </p:cNvSpPr>
              <p:nvPr/>
            </p:nvSpPr>
            <p:spPr bwMode="ltGray">
              <a:xfrm flipV="1">
                <a:off x="1124" y="888"/>
                <a:ext cx="288" cy="329"/>
              </a:xfrm>
              <a:custGeom>
                <a:avLst/>
                <a:gdLst>
                  <a:gd name="G0" fmla="+- 0 0 0"/>
                  <a:gd name="G1" fmla="+- 4933 0 0"/>
                  <a:gd name="G2" fmla="+- 21600 0 0"/>
                  <a:gd name="T0" fmla="*/ 21029 w 21600"/>
                  <a:gd name="T1" fmla="*/ 0 h 24653"/>
                  <a:gd name="T2" fmla="*/ 8813 w 21600"/>
                  <a:gd name="T3" fmla="*/ 24653 h 24653"/>
                  <a:gd name="T4" fmla="*/ 0 w 21600"/>
                  <a:gd name="T5" fmla="*/ 4933 h 24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4653" fill="none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</a:path>
                  <a:path w="21600" h="24653" stroke="0" extrusionOk="0">
                    <a:moveTo>
                      <a:pt x="21029" y="-1"/>
                    </a:moveTo>
                    <a:cubicBezTo>
                      <a:pt x="21408" y="1616"/>
                      <a:pt x="21600" y="3272"/>
                      <a:pt x="21600" y="4933"/>
                    </a:cubicBezTo>
                    <a:cubicBezTo>
                      <a:pt x="21600" y="13452"/>
                      <a:pt x="16591" y="21176"/>
                      <a:pt x="8813" y="24653"/>
                    </a:cubicBezTo>
                    <a:lnTo>
                      <a:pt x="0" y="4933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Line 94"/>
              <p:cNvSpPr>
                <a:spLocks noChangeShapeType="1"/>
              </p:cNvSpPr>
              <p:nvPr/>
            </p:nvSpPr>
            <p:spPr bwMode="ltGray">
              <a:xfrm flipV="1">
                <a:off x="720" y="891"/>
                <a:ext cx="417" cy="3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Line 95"/>
              <p:cNvSpPr>
                <a:spLocks noChangeShapeType="1"/>
              </p:cNvSpPr>
              <p:nvPr/>
            </p:nvSpPr>
            <p:spPr bwMode="ltGray">
              <a:xfrm>
                <a:off x="771" y="891"/>
                <a:ext cx="300" cy="32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Arc 96"/>
              <p:cNvSpPr>
                <a:spLocks/>
              </p:cNvSpPr>
              <p:nvPr/>
            </p:nvSpPr>
            <p:spPr bwMode="ltGray">
              <a:xfrm flipV="1">
                <a:off x="2708" y="954"/>
                <a:ext cx="727" cy="619"/>
              </a:xfrm>
              <a:custGeom>
                <a:avLst/>
                <a:gdLst>
                  <a:gd name="G0" fmla="+- 18917 0 0"/>
                  <a:gd name="G1" fmla="+- 0 0 0"/>
                  <a:gd name="G2" fmla="+- 21600 0 0"/>
                  <a:gd name="T0" fmla="*/ 4536 w 18917"/>
                  <a:gd name="T1" fmla="*/ 16117 h 16117"/>
                  <a:gd name="T2" fmla="*/ 0 w 18917"/>
                  <a:gd name="T3" fmla="*/ 10426 h 16117"/>
                  <a:gd name="T4" fmla="*/ 18917 w 18917"/>
                  <a:gd name="T5" fmla="*/ 0 h 16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917" h="16117" fill="none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</a:path>
                  <a:path w="18917" h="16117" stroke="0" extrusionOk="0">
                    <a:moveTo>
                      <a:pt x="4536" y="16116"/>
                    </a:moveTo>
                    <a:cubicBezTo>
                      <a:pt x="2713" y="14490"/>
                      <a:pt x="1179" y="12565"/>
                      <a:pt x="-1" y="10426"/>
                    </a:cubicBezTo>
                    <a:lnTo>
                      <a:pt x="1891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Arc 97"/>
              <p:cNvSpPr>
                <a:spLocks/>
              </p:cNvSpPr>
              <p:nvPr/>
            </p:nvSpPr>
            <p:spPr bwMode="ltGray">
              <a:xfrm>
                <a:off x="3076" y="922"/>
                <a:ext cx="425" cy="215"/>
              </a:xfrm>
              <a:custGeom>
                <a:avLst/>
                <a:gdLst>
                  <a:gd name="G0" fmla="+- 21430 0 0"/>
                  <a:gd name="G1" fmla="+- 0 0 0"/>
                  <a:gd name="G2" fmla="+- 21600 0 0"/>
                  <a:gd name="T0" fmla="*/ 42771 w 42771"/>
                  <a:gd name="T1" fmla="*/ 3334 h 21600"/>
                  <a:gd name="T2" fmla="*/ 0 w 42771"/>
                  <a:gd name="T3" fmla="*/ 2703 h 21600"/>
                  <a:gd name="T4" fmla="*/ 21430 w 4277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771" h="21600" fill="none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</a:path>
                  <a:path w="42771" h="21600" stroke="0" extrusionOk="0">
                    <a:moveTo>
                      <a:pt x="42771" y="3334"/>
                    </a:moveTo>
                    <a:cubicBezTo>
                      <a:pt x="41128" y="13848"/>
                      <a:pt x="32072" y="21599"/>
                      <a:pt x="21430" y="21600"/>
                    </a:cubicBezTo>
                    <a:cubicBezTo>
                      <a:pt x="10545" y="21600"/>
                      <a:pt x="1361" y="13501"/>
                      <a:pt x="-1" y="2703"/>
                    </a:cubicBezTo>
                    <a:lnTo>
                      <a:pt x="21430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Arc 98"/>
              <p:cNvSpPr>
                <a:spLocks/>
              </p:cNvSpPr>
              <p:nvPr/>
            </p:nvSpPr>
            <p:spPr bwMode="ltGray">
              <a:xfrm flipH="1" flipV="1">
                <a:off x="3441" y="1037"/>
                <a:ext cx="288" cy="144"/>
              </a:xfrm>
              <a:custGeom>
                <a:avLst/>
                <a:gdLst>
                  <a:gd name="G0" fmla="+- 21571 0 0"/>
                  <a:gd name="G1" fmla="+- 0 0 0"/>
                  <a:gd name="G2" fmla="+- 21600 0 0"/>
                  <a:gd name="T0" fmla="*/ 43129 w 43129"/>
                  <a:gd name="T1" fmla="*/ 1348 h 21600"/>
                  <a:gd name="T2" fmla="*/ 0 w 43129"/>
                  <a:gd name="T3" fmla="*/ 1115 h 21600"/>
                  <a:gd name="T4" fmla="*/ 21571 w 431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9" h="21600" fill="none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</a:path>
                  <a:path w="43129" h="21600" stroke="0" extrusionOk="0">
                    <a:moveTo>
                      <a:pt x="43128" y="1347"/>
                    </a:moveTo>
                    <a:cubicBezTo>
                      <a:pt x="42417" y="12731"/>
                      <a:pt x="32976" y="21599"/>
                      <a:pt x="21571" y="21600"/>
                    </a:cubicBezTo>
                    <a:cubicBezTo>
                      <a:pt x="10074" y="21600"/>
                      <a:pt x="593" y="12595"/>
                      <a:pt x="-1" y="1115"/>
                    </a:cubicBezTo>
                    <a:lnTo>
                      <a:pt x="21571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Arc 99"/>
              <p:cNvSpPr>
                <a:spLocks/>
              </p:cNvSpPr>
              <p:nvPr/>
            </p:nvSpPr>
            <p:spPr bwMode="ltGray">
              <a:xfrm flipH="1" flipV="1">
                <a:off x="2745" y="1045"/>
                <a:ext cx="201" cy="130"/>
              </a:xfrm>
              <a:custGeom>
                <a:avLst/>
                <a:gdLst>
                  <a:gd name="G0" fmla="+- 21600 0 0"/>
                  <a:gd name="G1" fmla="+- 6405 0 0"/>
                  <a:gd name="G2" fmla="+- 21600 0 0"/>
                  <a:gd name="T0" fmla="*/ 42229 w 43200"/>
                  <a:gd name="T1" fmla="*/ 0 h 28005"/>
                  <a:gd name="T2" fmla="*/ 764 w 43200"/>
                  <a:gd name="T3" fmla="*/ 710 h 28005"/>
                  <a:gd name="T4" fmla="*/ 21600 w 43200"/>
                  <a:gd name="T5" fmla="*/ 6405 h 28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8005" fill="none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</a:path>
                  <a:path w="43200" h="28005" stroke="0" extrusionOk="0">
                    <a:moveTo>
                      <a:pt x="42228" y="0"/>
                    </a:moveTo>
                    <a:cubicBezTo>
                      <a:pt x="42872" y="2074"/>
                      <a:pt x="43200" y="4233"/>
                      <a:pt x="43200" y="6405"/>
                    </a:cubicBezTo>
                    <a:cubicBezTo>
                      <a:pt x="43200" y="18334"/>
                      <a:pt x="33529" y="28005"/>
                      <a:pt x="21600" y="28005"/>
                    </a:cubicBezTo>
                    <a:cubicBezTo>
                      <a:pt x="9670" y="28005"/>
                      <a:pt x="0" y="18334"/>
                      <a:pt x="0" y="6405"/>
                    </a:cubicBezTo>
                    <a:cubicBezTo>
                      <a:pt x="-1" y="4481"/>
                      <a:pt x="257" y="2565"/>
                      <a:pt x="764" y="710"/>
                    </a:cubicBezTo>
                    <a:lnTo>
                      <a:pt x="21600" y="640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Line 100"/>
              <p:cNvSpPr>
                <a:spLocks noChangeShapeType="1"/>
              </p:cNvSpPr>
              <p:nvPr/>
            </p:nvSpPr>
            <p:spPr bwMode="ltGray">
              <a:xfrm>
                <a:off x="2784" y="960"/>
                <a:ext cx="219" cy="21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Line 101"/>
              <p:cNvSpPr>
                <a:spLocks noChangeShapeType="1"/>
              </p:cNvSpPr>
              <p:nvPr/>
            </p:nvSpPr>
            <p:spPr bwMode="ltGray">
              <a:xfrm>
                <a:off x="3282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Line 102"/>
              <p:cNvSpPr>
                <a:spLocks noChangeShapeType="1"/>
              </p:cNvSpPr>
              <p:nvPr/>
            </p:nvSpPr>
            <p:spPr bwMode="ltGray">
              <a:xfrm flipH="1">
                <a:off x="2976" y="951"/>
                <a:ext cx="300" cy="2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Line 103"/>
              <p:cNvSpPr>
                <a:spLocks noChangeShapeType="1"/>
              </p:cNvSpPr>
              <p:nvPr/>
            </p:nvSpPr>
            <p:spPr bwMode="ltGray">
              <a:xfrm>
                <a:off x="3279" y="951"/>
                <a:ext cx="0" cy="22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Line 104"/>
              <p:cNvSpPr>
                <a:spLocks noChangeShapeType="1"/>
              </p:cNvSpPr>
              <p:nvPr/>
            </p:nvSpPr>
            <p:spPr bwMode="ltGray">
              <a:xfrm>
                <a:off x="3579" y="951"/>
                <a:ext cx="0" cy="29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Line 105"/>
              <p:cNvSpPr>
                <a:spLocks noChangeShapeType="1"/>
              </p:cNvSpPr>
              <p:nvPr/>
            </p:nvSpPr>
            <p:spPr bwMode="ltGray">
              <a:xfrm>
                <a:off x="288" y="1176"/>
                <a:ext cx="354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3867" name="Rectangle 75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386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 baseline="0"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91" name="Rectangle 77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48400"/>
            <a:ext cx="133985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8973A8F-2636-4023-9C2D-C451794B22E8}" type="datetimeFigureOut">
              <a:rPr lang="ja-JP" altLang="en-US"/>
              <a:pPr>
                <a:defRPr/>
              </a:pPr>
              <a:t>2015/10/6</a:t>
            </a:fld>
            <a:endParaRPr lang="ja-JP" altLang="en-US" dirty="0"/>
          </a:p>
        </p:txBody>
      </p:sp>
      <p:sp>
        <p:nvSpPr>
          <p:cNvPr id="92" name="Rectangle 7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93" name="Rectangle 7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1087-EE1C-458F-8992-A5AB8CD8D6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BC31C-037E-4744-A9D8-6B5AC85498A9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31DC-620A-40C9-A8C8-D5453686D93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2C9E-99BA-4E98-89C4-F6A99A441493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0FA9-062A-487D-A70B-56D345216B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kern="1200" spc="-1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kern="1200" spc="-100" baseline="0"/>
            </a:lvl1pPr>
            <a:lvl2pPr>
              <a:defRPr b="0" kern="1200" spc="-100" baseline="0"/>
            </a:lvl2pPr>
            <a:lvl3pPr>
              <a:defRPr b="0" kern="1200" spc="-100" baseline="0"/>
            </a:lvl3pPr>
            <a:lvl4pPr>
              <a:defRPr b="0" kern="1200" spc="-100" baseline="0"/>
            </a:lvl4pPr>
            <a:lvl5pPr>
              <a:defRPr b="0" kern="1200" spc="-100" baseline="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18060-69EB-4097-B99F-4F65642A8BB4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8DAC8-264A-472D-85FA-0CD35CF93E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7004-AD1B-42AE-9F52-FDD75F8CAC0A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CFC4-9E20-4D6B-97B3-AB9FB0D0C2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21EB2-2D79-4381-93BD-527F0D3EFF46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F2B4-5E8A-4EE1-A5F8-FC79E95F40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D376-9889-4A9A-B684-CA2EE4027368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8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E0EA-41EF-4D17-98A5-6589AC2F7D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3B76-7747-4CC0-8AC1-8C68A520DC65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366C-877A-4303-B38B-223BF6660D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8046-B118-4B85-92F6-A09FA7F125A7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4CF0-9834-4F29-A369-0D7C06DD0E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591F-BC81-48DE-BAD4-DC6B141A3E9C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C255-A3A9-487A-9E11-A80AC236DD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E0B7-BAD4-4CF1-88F3-A673FCC69DC0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6" name="Rectangle 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B7EE-F901-45F8-8E5E-ECD1E10B70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57" name="Group 3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1" name="Line 9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058" name="Group 26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0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6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2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8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4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8488" name="Rectangle 56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grpSp>
          <p:nvGrpSpPr>
            <p:cNvPr id="1034" name="Group 57"/>
            <p:cNvGrpSpPr>
              <a:grpSpLocks/>
            </p:cNvGrpSpPr>
            <p:nvPr/>
          </p:nvGrpSpPr>
          <p:grpSpPr bwMode="auto">
            <a:xfrm>
              <a:off x="2064" y="3984"/>
              <a:ext cx="1920" cy="288"/>
              <a:chOff x="2064" y="3984"/>
              <a:chExt cx="1920" cy="288"/>
            </a:xfrm>
          </p:grpSpPr>
          <p:sp>
            <p:nvSpPr>
              <p:cNvPr id="18490" name="Rectangle 58" descr="60%"/>
              <p:cNvSpPr>
                <a:spLocks noChangeArrowheads="1"/>
              </p:cNvSpPr>
              <p:nvPr/>
            </p:nvSpPr>
            <p:spPr bwMode="ltGray">
              <a:xfrm>
                <a:off x="2112" y="4032"/>
                <a:ext cx="1824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ltGray">
              <a:xfrm>
                <a:off x="2064" y="403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/>
            </p:nvSpPr>
            <p:spPr bwMode="ltGray">
              <a:xfrm>
                <a:off x="2064" y="42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/>
            </p:nvSpPr>
            <p:spPr bwMode="ltGray">
              <a:xfrm>
                <a:off x="211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/>
            </p:nvSpPr>
            <p:spPr bwMode="ltGray">
              <a:xfrm>
                <a:off x="393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1035" name="Group 63"/>
            <p:cNvGrpSpPr>
              <a:grpSpLocks/>
            </p:cNvGrpSpPr>
            <p:nvPr/>
          </p:nvGrpSpPr>
          <p:grpSpPr bwMode="auto">
            <a:xfrm>
              <a:off x="4512" y="3984"/>
              <a:ext cx="912" cy="288"/>
              <a:chOff x="4512" y="3984"/>
              <a:chExt cx="912" cy="288"/>
            </a:xfrm>
          </p:grpSpPr>
          <p:sp>
            <p:nvSpPr>
              <p:cNvPr id="18496" name="Rectangle 64" descr="60%"/>
              <p:cNvSpPr>
                <a:spLocks noChangeArrowheads="1"/>
              </p:cNvSpPr>
              <p:nvPr/>
            </p:nvSpPr>
            <p:spPr bwMode="ltGray">
              <a:xfrm>
                <a:off x="4560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ltGray">
              <a:xfrm>
                <a:off x="4512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ltGray">
              <a:xfrm>
                <a:off x="4512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/>
            </p:nvSpPr>
            <p:spPr bwMode="ltGray">
              <a:xfrm>
                <a:off x="4560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/>
            </p:nvSpPr>
            <p:spPr bwMode="ltGray">
              <a:xfrm>
                <a:off x="5376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1036" name="Group 69"/>
            <p:cNvGrpSpPr>
              <a:grpSpLocks/>
            </p:cNvGrpSpPr>
            <p:nvPr/>
          </p:nvGrpSpPr>
          <p:grpSpPr bwMode="auto">
            <a:xfrm>
              <a:off x="624" y="3984"/>
              <a:ext cx="912" cy="288"/>
              <a:chOff x="624" y="3984"/>
              <a:chExt cx="912" cy="288"/>
            </a:xfrm>
          </p:grpSpPr>
          <p:sp>
            <p:nvSpPr>
              <p:cNvPr id="18502" name="Rectangle 70" descr="60%"/>
              <p:cNvSpPr>
                <a:spLocks noChangeArrowheads="1"/>
              </p:cNvSpPr>
              <p:nvPr/>
            </p:nvSpPr>
            <p:spPr bwMode="ltGray">
              <a:xfrm>
                <a:off x="672" y="4032"/>
                <a:ext cx="816" cy="192"/>
              </a:xfrm>
              <a:prstGeom prst="rect">
                <a:avLst/>
              </a:prstGeom>
              <a:pattFill prst="pct60">
                <a:fgClr>
                  <a:schemeClr val="folHlink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/>
            </p:nvSpPr>
            <p:spPr bwMode="ltGray">
              <a:xfrm>
                <a:off x="624" y="403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/>
            </p:nvSpPr>
            <p:spPr bwMode="ltGray">
              <a:xfrm>
                <a:off x="624" y="4224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05" name="Line 73"/>
              <p:cNvSpPr>
                <a:spLocks noChangeShapeType="1"/>
              </p:cNvSpPr>
              <p:nvPr/>
            </p:nvSpPr>
            <p:spPr bwMode="ltGray">
              <a:xfrm>
                <a:off x="672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06" name="Line 74"/>
              <p:cNvSpPr>
                <a:spLocks noChangeShapeType="1"/>
              </p:cNvSpPr>
              <p:nvPr/>
            </p:nvSpPr>
            <p:spPr bwMode="ltGray">
              <a:xfrm>
                <a:off x="1488" y="39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8512" name="Line 80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grpSp>
          <p:nvGrpSpPr>
            <p:cNvPr id="1038" name="Group 81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8514" name="Line 82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16" name="Arc 84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Rectangle 7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509" name="Rectangle 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89F9651-BE70-4A74-9E30-C1684F2DCB07}" type="datetimeFigureOut">
              <a:rPr lang="ja-JP" altLang="en-US"/>
              <a:pPr>
                <a:defRPr/>
              </a:pPr>
              <a:t>2015/10/6</a:t>
            </a:fld>
            <a:endParaRPr lang="ja-JP" altLang="en-US"/>
          </a:p>
        </p:txBody>
      </p:sp>
      <p:sp>
        <p:nvSpPr>
          <p:cNvPr id="18510" name="Rectangle 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8511" name="Rectangle 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241A550-9971-488D-8B8B-6B4315F23C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n-lt"/>
          <a:ea typeface="+mn-ea"/>
          <a:cs typeface="+mn-c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Char char="•"/>
        <a:defRPr kumimoji="1" sz="3200" kern="1200" spc="-100" baseline="0">
          <a:solidFill>
            <a:srgbClr val="2D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2800" kern="1200" spc="-100" baseline="0">
          <a:solidFill>
            <a:srgbClr val="2D009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 spc="-100" baseline="0">
          <a:solidFill>
            <a:srgbClr val="2D009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kumimoji="1" sz="2000" kern="1200" spc="-100" baseline="0">
          <a:solidFill>
            <a:srgbClr val="2D009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 spc="-100" baseline="0">
          <a:solidFill>
            <a:srgbClr val="2D0099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609600" y="1731264"/>
            <a:ext cx="7772400" cy="1633728"/>
          </a:xfrm>
        </p:spPr>
        <p:txBody>
          <a:bodyPr/>
          <a:lstStyle/>
          <a:p>
            <a:r>
              <a:rPr lang="en-US" altLang="ja-JP" sz="4800" dirty="0"/>
              <a:t>Visual C++ 2015</a:t>
            </a:r>
            <a:r>
              <a:rPr lang="ja-JP" altLang="en-US" sz="4800" dirty="0"/>
              <a:t>の</a:t>
            </a:r>
            <a:r>
              <a:rPr lang="ja-JP" altLang="en-US" sz="4800" dirty="0" smtClean="0"/>
              <a:t>紹介</a:t>
            </a:r>
            <a:r>
              <a:rPr lang="en-US" altLang="ja-JP" sz="4800" dirty="0" smtClean="0"/>
              <a:t>(C</a:t>
            </a:r>
            <a:r>
              <a:rPr lang="en-US" altLang="ja-JP" sz="4800" dirty="0"/>
              <a:t>++11/14</a:t>
            </a:r>
            <a:r>
              <a:rPr lang="ja-JP" altLang="en-US" sz="4800" dirty="0"/>
              <a:t>的</a:t>
            </a:r>
            <a:r>
              <a:rPr lang="ja-JP" altLang="en-US" sz="4800" dirty="0" smtClean="0"/>
              <a:t>に</a:t>
            </a:r>
            <a:r>
              <a:rPr lang="en-US" altLang="ja-JP" sz="4800" dirty="0" smtClean="0"/>
              <a:t>)</a:t>
            </a:r>
            <a:endParaRPr kumimoji="1" lang="ja-JP" altLang="en-US" sz="48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024128" y="4037990"/>
            <a:ext cx="7586472" cy="236281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4800" dirty="0" smtClean="0">
                <a:solidFill>
                  <a:schemeClr val="tx1"/>
                </a:solidFill>
                <a:latin typeface="+mn-ea"/>
              </a:rPr>
              <a:t>H.27/09/30</a:t>
            </a:r>
          </a:p>
          <a:p>
            <a:pPr marL="0" indent="0">
              <a:buNone/>
            </a:pPr>
            <a:r>
              <a:rPr lang="en-US" altLang="ja-JP" sz="4800" dirty="0" err="1" smtClean="0">
                <a:solidFill>
                  <a:schemeClr val="tx1"/>
                </a:solidFill>
                <a:latin typeface="+mn-ea"/>
              </a:rPr>
              <a:t>Egtra</a:t>
            </a:r>
            <a:endParaRPr lang="en-US" altLang="ja-JP" sz="480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ja-JP" sz="2000" dirty="0" smtClean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In </a:t>
            </a:r>
            <a:r>
              <a:rPr lang="ja-JP" altLang="en-US" sz="2000" dirty="0" smtClean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歌舞伎座</a:t>
            </a:r>
            <a:r>
              <a:rPr lang="en-US" altLang="ja-JP" sz="2000" dirty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.tech </a:t>
            </a:r>
            <a:r>
              <a:rPr lang="ja-JP" altLang="en-US" sz="2000" dirty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番外編「</a:t>
            </a:r>
            <a:r>
              <a:rPr lang="en-US" altLang="ja-JP" sz="2000" dirty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C++11/14</a:t>
            </a:r>
            <a:r>
              <a:rPr lang="ja-JP" altLang="en-US" sz="2000" dirty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コア言語」出版</a:t>
            </a:r>
            <a:r>
              <a:rPr lang="ja-JP" altLang="en-US" sz="2000" dirty="0" smtClean="0">
                <a:solidFill>
                  <a:schemeClr val="tx1"/>
                </a:solidFill>
                <a:latin typeface="M+ 2c medium" panose="020B0602020203020207" pitchFamily="50" charset="-128"/>
                <a:ea typeface="M+ 2c medium" panose="020B0602020203020207" pitchFamily="50" charset="-128"/>
                <a:cs typeface="M+ 2c medium" panose="020B0602020203020207" pitchFamily="50" charset="-128"/>
              </a:rPr>
              <a:t>記念</a:t>
            </a:r>
            <a:endParaRPr kumimoji="1" lang="ja-JP" altLang="en-US" sz="2000" dirty="0">
              <a:solidFill>
                <a:schemeClr val="tx1"/>
              </a:solidFill>
              <a:latin typeface="M+ 2c medium" panose="020B0602020203020207" pitchFamily="50" charset="-128"/>
              <a:ea typeface="M+ 2c medium" panose="020B0602020203020207" pitchFamily="50" charset="-128"/>
              <a:cs typeface="M+ 2c medium" panose="020B0602020203020207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5" y="3143608"/>
            <a:ext cx="226790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4000" dirty="0" smtClean="0"/>
              <a:t>C++14: </a:t>
            </a:r>
            <a:r>
              <a:rPr lang="ja-JP" altLang="en-US" dirty="0" smtClean="0"/>
              <a:t>関数</a:t>
            </a:r>
            <a:r>
              <a:rPr lang="ja-JP" altLang="en-US" dirty="0"/>
              <a:t>の戻り値型推論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template&lt;</a:t>
            </a:r>
            <a:r>
              <a:rPr lang="en-US" altLang="ja-JP" dirty="0" err="1" smtClean="0"/>
              <a:t>typename</a:t>
            </a:r>
            <a:r>
              <a:rPr lang="en-US" altLang="ja-JP" dirty="0" smtClean="0"/>
              <a:t> T, </a:t>
            </a:r>
            <a:r>
              <a:rPr lang="en-US" altLang="ja-JP" dirty="0" err="1" smtClean="0"/>
              <a:t>typename</a:t>
            </a:r>
            <a:r>
              <a:rPr lang="en-US" altLang="ja-JP" dirty="0" smtClean="0"/>
              <a:t> U&gt;</a:t>
            </a:r>
          </a:p>
          <a:p>
            <a:pPr marL="0" indent="0">
              <a:buNone/>
            </a:pPr>
            <a:r>
              <a:rPr kumimoji="1" lang="en-US" altLang="ja-JP" u="heavy" dirty="0" smtClean="0">
                <a:uFill>
                  <a:solidFill>
                    <a:srgbClr val="FF0000"/>
                  </a:solidFill>
                </a:uFill>
              </a:rPr>
              <a:t>auto</a:t>
            </a:r>
            <a:r>
              <a:rPr kumimoji="1" lang="en-US" altLang="ja-JP" dirty="0" smtClean="0"/>
              <a:t> f(T&amp;&amp; x, U&amp;&amp; y)</a:t>
            </a:r>
          </a:p>
          <a:p>
            <a:pPr marL="0" indent="0">
              <a:buNone/>
            </a:pPr>
            <a:r>
              <a:rPr lang="en-US" altLang="ja-JP" dirty="0" smtClean="0"/>
              <a:t>{</a:t>
            </a:r>
          </a:p>
          <a:p>
            <a:pPr marL="0" indent="0">
              <a:buNone/>
            </a:pPr>
            <a:r>
              <a:rPr lang="en-US" altLang="ja-JP" dirty="0" smtClean="0"/>
              <a:t>	return </a:t>
            </a:r>
            <a:r>
              <a:rPr lang="en-US" altLang="ja-JP" dirty="0" err="1" smtClean="0"/>
              <a:t>std</a:t>
            </a:r>
            <a:r>
              <a:rPr lang="en-US" altLang="ja-JP" dirty="0" smtClean="0"/>
              <a:t>::forward&lt;T&gt;(x)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+ </a:t>
            </a:r>
            <a:r>
              <a:rPr lang="en-US" altLang="ja-JP" dirty="0" err="1"/>
              <a:t>std</a:t>
            </a:r>
            <a:r>
              <a:rPr lang="en-US" altLang="ja-JP" dirty="0"/>
              <a:t>::</a:t>
            </a:r>
            <a:r>
              <a:rPr lang="en-US" altLang="ja-JP" dirty="0" smtClean="0"/>
              <a:t>forward&lt;U&gt;(y);</a:t>
            </a:r>
          </a:p>
          <a:p>
            <a:pPr marL="0" indent="0"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3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4000" dirty="0"/>
              <a:t>C++14</a:t>
            </a:r>
            <a:r>
              <a:rPr lang="en-US" altLang="ja-JP" sz="4000" dirty="0" smtClean="0"/>
              <a:t>: </a:t>
            </a:r>
            <a:r>
              <a:rPr lang="ja-JP" altLang="en-US" dirty="0" smtClean="0"/>
              <a:t>汎用ラムダキャプチャ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err="1" smtClean="0"/>
              <a:t>std</a:t>
            </a:r>
            <a:r>
              <a:rPr lang="en-US" altLang="ja-JP" dirty="0" smtClean="0"/>
              <a:t>::promise&lt;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&gt; p;</a:t>
            </a:r>
          </a:p>
          <a:p>
            <a:pPr marL="0" indent="0">
              <a:buNone/>
            </a:pPr>
            <a:r>
              <a:rPr kumimoji="1" lang="en-US" altLang="ja-JP" dirty="0" smtClean="0"/>
              <a:t>auto f = </a:t>
            </a:r>
            <a:r>
              <a:rPr kumimoji="1" lang="en-US" altLang="ja-JP" u="heavy" dirty="0" smtClean="0">
                <a:uFill>
                  <a:solidFill>
                    <a:srgbClr val="FF0000"/>
                  </a:solidFill>
                </a:uFill>
              </a:rPr>
              <a:t>[q = </a:t>
            </a:r>
            <a:r>
              <a:rPr kumimoji="1" lang="en-US" altLang="ja-JP" u="heavy" dirty="0" err="1" smtClean="0">
                <a:uFill>
                  <a:solidFill>
                    <a:srgbClr val="FF0000"/>
                  </a:solidFill>
                </a:uFill>
              </a:rPr>
              <a:t>std</a:t>
            </a:r>
            <a:r>
              <a:rPr kumimoji="1" lang="en-US" altLang="ja-JP" u="heavy" dirty="0" smtClean="0">
                <a:uFill>
                  <a:solidFill>
                    <a:srgbClr val="FF0000"/>
                  </a:solidFill>
                </a:uFill>
              </a:rPr>
              <a:t>::move(p)]</a:t>
            </a:r>
            <a:r>
              <a:rPr kumimoji="1" lang="en-US" altLang="ja-JP" dirty="0" smtClean="0"/>
              <a:t> {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en-US" altLang="ja-JP" dirty="0" err="1" smtClean="0"/>
              <a:t>q.set_value</a:t>
            </a:r>
            <a:r>
              <a:rPr lang="en-US" altLang="ja-JP" dirty="0" smtClean="0"/>
              <a:t>(1);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};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5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4000" dirty="0"/>
              <a:t>C++14</a:t>
            </a:r>
            <a:r>
              <a:rPr lang="en-US" altLang="ja-JP" sz="4000" dirty="0" smtClean="0"/>
              <a:t>: </a:t>
            </a:r>
            <a:r>
              <a:rPr lang="ja-JP" altLang="en-US" dirty="0" smtClean="0"/>
              <a:t>ジェネリックラムダ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auto f = []</a:t>
            </a:r>
            <a:r>
              <a:rPr lang="en-US" altLang="ja-JP" u="heavy" dirty="0" smtClean="0">
                <a:uFill>
                  <a:solidFill>
                    <a:srgbClr val="FF0000"/>
                  </a:solidFill>
                </a:uFill>
              </a:rPr>
              <a:t>(auto x, auto y)</a:t>
            </a:r>
            <a:r>
              <a:rPr lang="en-US" altLang="ja-JP" dirty="0" smtClean="0"/>
              <a:t> {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return x + y;</a:t>
            </a:r>
          </a:p>
          <a:p>
            <a:pPr marL="0" indent="0">
              <a:buNone/>
            </a:pPr>
            <a:r>
              <a:rPr kumimoji="1" lang="en-US" altLang="ja-JP" dirty="0" smtClean="0"/>
              <a:t>};</a:t>
            </a:r>
          </a:p>
          <a:p>
            <a:pPr marL="0" indent="0">
              <a:buNone/>
            </a:pPr>
            <a:r>
              <a:rPr lang="en-US" altLang="ja-JP" dirty="0" smtClean="0"/>
              <a:t>auto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= f(1, 2);</a:t>
            </a:r>
          </a:p>
          <a:p>
            <a:pPr marL="0" indent="0">
              <a:buNone/>
            </a:pPr>
            <a:r>
              <a:rPr kumimoji="1" lang="en-US" altLang="ja-JP" dirty="0" smtClean="0"/>
              <a:t>auto s = </a:t>
            </a:r>
            <a:r>
              <a:rPr lang="en-US" altLang="ja-JP" dirty="0"/>
              <a:t>f("</a:t>
            </a:r>
            <a:r>
              <a:rPr lang="en-US" altLang="ja-JP" dirty="0" err="1"/>
              <a:t>abc"s</a:t>
            </a:r>
            <a:r>
              <a:rPr lang="en-US" altLang="ja-JP" dirty="0"/>
              <a:t>, "</a:t>
            </a:r>
            <a:r>
              <a:rPr lang="en-US" altLang="ja-JP" dirty="0" err="1" smtClean="0"/>
              <a:t>def</a:t>
            </a:r>
            <a:r>
              <a:rPr lang="en-US" altLang="ja-JP" dirty="0"/>
              <a:t>");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6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C++14</a:t>
            </a:r>
            <a:r>
              <a:rPr lang="en-US" altLang="ja-JP" sz="4000" dirty="0" smtClean="0"/>
              <a:t>: </a:t>
            </a:r>
            <a:r>
              <a:rPr kumimoji="1" lang="ja-JP" altLang="en-US" dirty="0" smtClean="0"/>
              <a:t>その他</a:t>
            </a:r>
            <a:r>
              <a:rPr lang="ja-JP" altLang="en-US" dirty="0" smtClean="0"/>
              <a:t>実装された</a:t>
            </a:r>
            <a:r>
              <a:rPr kumimoji="1" lang="ja-JP" altLang="en-US" dirty="0" smtClean="0"/>
              <a:t>もの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000" dirty="0" smtClean="0"/>
              <a:t>二進数リテラル</a:t>
            </a:r>
            <a:endParaRPr lang="en-US" altLang="ja-JP" sz="4000" dirty="0" smtClean="0"/>
          </a:p>
          <a:p>
            <a:r>
              <a:rPr lang="en-US" altLang="ja-JP" sz="4000" dirty="0" smtClean="0"/>
              <a:t>[[deprecated]]</a:t>
            </a:r>
            <a:r>
              <a:rPr lang="ja-JP" altLang="en-US" sz="4000" dirty="0" smtClean="0"/>
              <a:t>属性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数値リテラルの区切り</a:t>
            </a:r>
            <a:endParaRPr kumimoji="1" lang="en-US" altLang="ja-JP" sz="4000" dirty="0" smtClean="0"/>
          </a:p>
          <a:p>
            <a:pPr lvl="1"/>
            <a:r>
              <a:rPr lang="en-US" altLang="ja-JP" sz="3600" dirty="0" smtClean="0"/>
              <a:t>123'456'789</a:t>
            </a:r>
          </a:p>
          <a:p>
            <a:r>
              <a:rPr kumimoji="1" lang="ja-JP" altLang="en-US" sz="4000" dirty="0" smtClean="0"/>
              <a:t>サイズ指定デアロケーション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5529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4400" dirty="0" smtClean="0"/>
              <a:t>Visual C++</a:t>
            </a:r>
            <a:r>
              <a:rPr lang="ja-JP" altLang="en-US" sz="4400" dirty="0" smtClean="0"/>
              <a:t> </a:t>
            </a:r>
            <a:r>
              <a:rPr lang="en-US" altLang="ja-JP" sz="4400" dirty="0" smtClean="0"/>
              <a:t>2015</a:t>
            </a:r>
            <a:r>
              <a:rPr lang="ja-JP" altLang="en-US" sz="4400" dirty="0" smtClean="0"/>
              <a:t>は、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それなりに</a:t>
            </a:r>
            <a:r>
              <a:rPr lang="en-US" altLang="ja-JP" sz="4400" dirty="0" smtClean="0"/>
              <a:t>C++11/14</a:t>
            </a:r>
            <a:r>
              <a:rPr lang="ja-JP" altLang="en-US" sz="4400" dirty="0" smtClean="0"/>
              <a:t>風の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コードを書ける。</a:t>
            </a:r>
            <a:endParaRPr lang="en-US" altLang="ja-JP" sz="4400" dirty="0" smtClean="0"/>
          </a:p>
        </p:txBody>
      </p:sp>
    </p:spTree>
    <p:extLst>
      <p:ext uri="{BB962C8B-B14F-4D97-AF65-F5344CB8AC3E}">
        <p14:creationId xmlns:p14="http://schemas.microsoft.com/office/powerpoint/2010/main" val="17282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4000" dirty="0" smtClean="0"/>
              <a:t>Visual C++</a:t>
            </a:r>
            <a:r>
              <a:rPr lang="ja-JP" altLang="en-US" sz="4000" dirty="0" smtClean="0"/>
              <a:t>は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C++</a:t>
            </a:r>
            <a:r>
              <a:rPr lang="ja-JP" altLang="en-US" sz="4000" dirty="0" smtClean="0"/>
              <a:t>コンパイラではないので、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私は</a:t>
            </a:r>
            <a:r>
              <a:rPr lang="en-US" altLang="ja-JP" sz="4000" dirty="0" smtClean="0"/>
              <a:t>C++</a:t>
            </a:r>
            <a:r>
              <a:rPr lang="ja-JP" altLang="en-US" sz="4000" dirty="0" smtClean="0"/>
              <a:t>プログラマではない。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6115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license.im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2848" y="5812609"/>
            <a:ext cx="804672" cy="28346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00891" y="5271298"/>
            <a:ext cx="735439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dirty="0" smtClean="0"/>
              <a:t>This work is licensed under a </a:t>
            </a:r>
            <a:r>
              <a:rPr kumimoji="1" lang="en-US" altLang="ja-JP" dirty="0" smtClean="0">
                <a:hlinkClick r:id="rId3"/>
              </a:rPr>
              <a:t>Creative Commons Attribution-</a:t>
            </a:r>
            <a:r>
              <a:rPr kumimoji="1" lang="en-US" altLang="ja-JP" dirty="0" err="1" smtClean="0">
                <a:hlinkClick r:id="rId3"/>
              </a:rPr>
              <a:t>ShareAlike</a:t>
            </a:r>
            <a:r>
              <a:rPr kumimoji="1" lang="en-US" altLang="ja-JP" dirty="0" smtClean="0">
                <a:hlinkClick r:id="rId3"/>
              </a:rPr>
              <a:t> 4.0 License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375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4400" dirty="0" err="1" smtClean="0"/>
              <a:t>Egtra</a:t>
            </a:r>
            <a:endParaRPr kumimoji="1" lang="en-US" altLang="ja-JP" sz="4400" dirty="0" smtClean="0"/>
          </a:p>
          <a:p>
            <a:pPr lvl="1"/>
            <a:r>
              <a:rPr lang="en-US" altLang="ja-JP" sz="4000" dirty="0" smtClean="0"/>
              <a:t>C++</a:t>
            </a:r>
            <a:r>
              <a:rPr lang="ja-JP" altLang="en-US" sz="4000" dirty="0" smtClean="0"/>
              <a:t>プログラマ</a:t>
            </a:r>
            <a:r>
              <a:rPr lang="en-US" altLang="ja-JP" sz="3200" dirty="0" smtClean="0"/>
              <a:t>(?)</a:t>
            </a:r>
          </a:p>
          <a:p>
            <a:pPr lvl="2"/>
            <a:r>
              <a:rPr kumimoji="1" lang="en-US" altLang="ja-JP" sz="3600" dirty="0" smtClean="0"/>
              <a:t>Visual C++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(MSVC) </a:t>
            </a:r>
            <a:r>
              <a:rPr kumimoji="1" lang="ja-JP" altLang="en-US" sz="3600" dirty="0" smtClean="0"/>
              <a:t>を使う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5" y="3143608"/>
            <a:ext cx="226790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4400" dirty="0" smtClean="0"/>
              <a:t>C++</a:t>
            </a:r>
            <a:r>
              <a:rPr kumimoji="1" lang="ja-JP" altLang="en-US" sz="4400" dirty="0" smtClean="0"/>
              <a:t>ポケリ</a:t>
            </a:r>
            <a:endParaRPr kumimoji="1" lang="en-US" altLang="ja-JP" sz="4400" dirty="0" smtClean="0"/>
          </a:p>
          <a:p>
            <a:pPr lvl="1"/>
            <a:r>
              <a:rPr lang="ja-JP" altLang="en-US" sz="4000" dirty="0" smtClean="0"/>
              <a:t>今年</a:t>
            </a:r>
            <a:r>
              <a:rPr lang="en-US" altLang="ja-JP" sz="4000" dirty="0" smtClean="0"/>
              <a:t>(2015</a:t>
            </a:r>
            <a:r>
              <a:rPr lang="ja-JP" altLang="en-US" sz="3600" dirty="0" smtClean="0"/>
              <a:t>年</a:t>
            </a:r>
            <a:r>
              <a:rPr lang="en-US" altLang="ja-JP" sz="4000" dirty="0" smtClean="0"/>
              <a:t>)6</a:t>
            </a:r>
            <a:r>
              <a:rPr lang="ja-JP" altLang="en-US" sz="3600" dirty="0" smtClean="0"/>
              <a:t>月</a:t>
            </a:r>
            <a:r>
              <a:rPr lang="en-US" altLang="ja-JP" sz="3600" dirty="0" smtClean="0"/>
              <a:t>: </a:t>
            </a:r>
            <a:r>
              <a:rPr lang="ja-JP" altLang="en-US" sz="3600" dirty="0" smtClean="0"/>
              <a:t>改定新版</a:t>
            </a:r>
            <a:endParaRPr kumimoji="1"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05" y="3374853"/>
            <a:ext cx="1945789" cy="27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Visual C++</a:t>
            </a:r>
            <a:r>
              <a:rPr lang="ja-JP" altLang="en-US" dirty="0" smtClean="0"/>
              <a:t>とは何か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600" dirty="0" smtClean="0"/>
              <a:t>Microsoft</a:t>
            </a:r>
            <a:r>
              <a:rPr kumimoji="1" lang="ja-JP" altLang="en-US" sz="3600" dirty="0" smtClean="0"/>
              <a:t>の開発環境・コンパイラ</a:t>
            </a:r>
            <a:endParaRPr kumimoji="1" lang="en-US" altLang="ja-JP" sz="3600" dirty="0" smtClean="0"/>
          </a:p>
          <a:p>
            <a:r>
              <a:rPr lang="en-US" altLang="ja-JP" sz="3600" dirty="0" smtClean="0"/>
              <a:t>MSVC</a:t>
            </a:r>
            <a:r>
              <a:rPr lang="ja-JP" altLang="en-US" sz="3600" dirty="0" smtClean="0"/>
              <a:t>などとも呼ばれる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10" y="3237917"/>
            <a:ext cx="5022980" cy="28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C++</a:t>
            </a:r>
            <a:r>
              <a:rPr kumimoji="1" lang="ja-JP" altLang="en-US" dirty="0" smtClean="0"/>
              <a:t>とは何か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905000"/>
            <a:ext cx="734568" cy="4114800"/>
          </a:xfrm>
        </p:spPr>
        <p:txBody>
          <a:bodyPr vert="eaVert"/>
          <a:lstStyle/>
          <a:p>
            <a:pPr marL="0" indent="0">
              <a:buNone/>
            </a:pPr>
            <a:r>
              <a:rPr lang="ja-JP" altLang="en-US" sz="4400" dirty="0" smtClean="0"/>
              <a:t>江添曰く</a:t>
            </a:r>
            <a:endParaRPr lang="en-US" altLang="ja-JP" sz="4400" dirty="0" smtClean="0"/>
          </a:p>
          <a:p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784" y="1694400"/>
            <a:ext cx="691200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江添曰く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6000" dirty="0"/>
              <a:t>MSVC</a:t>
            </a:r>
            <a:r>
              <a:rPr lang="ja-JP" altLang="en-US" sz="6000" dirty="0" smtClean="0"/>
              <a:t>は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 smtClean="0"/>
              <a:t>C</a:t>
            </a:r>
            <a:r>
              <a:rPr lang="en-US" altLang="ja-JP" sz="6000" dirty="0"/>
              <a:t>++</a:t>
            </a:r>
            <a:r>
              <a:rPr lang="ja-JP" altLang="en-US" sz="6000" dirty="0" smtClean="0"/>
              <a:t>コンパイラー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で</a:t>
            </a:r>
            <a:r>
              <a:rPr lang="ja-JP" altLang="en-US" sz="6000" dirty="0"/>
              <a:t>はない。</a:t>
            </a:r>
            <a:endParaRPr kumimoji="1" lang="en-US" altLang="ja-JP" sz="6000" dirty="0" smtClean="0"/>
          </a:p>
        </p:txBody>
      </p:sp>
    </p:spTree>
    <p:extLst>
      <p:ext uri="{BB962C8B-B14F-4D97-AF65-F5344CB8AC3E}">
        <p14:creationId xmlns:p14="http://schemas.microsoft.com/office/powerpoint/2010/main" val="12306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Visual </a:t>
            </a:r>
            <a:r>
              <a:rPr lang="en-US" altLang="ja-JP" dirty="0" smtClean="0"/>
              <a:t>Studio </a:t>
            </a:r>
            <a:r>
              <a:rPr lang="en-US" altLang="ja-JP" dirty="0"/>
              <a:t>2015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4400" dirty="0"/>
              <a:t>2015</a:t>
            </a:r>
            <a:r>
              <a:rPr lang="ja-JP" altLang="en-US" sz="3600" dirty="0"/>
              <a:t>年</a:t>
            </a:r>
            <a:r>
              <a:rPr lang="en-US" altLang="ja-JP" sz="4400" dirty="0"/>
              <a:t>7</a:t>
            </a:r>
            <a:r>
              <a:rPr lang="ja-JP" altLang="en-US" sz="3600" dirty="0" smtClean="0"/>
              <a:t>月</a:t>
            </a:r>
            <a:r>
              <a:rPr lang="en-US" altLang="ja-JP" sz="4400" dirty="0" smtClean="0"/>
              <a:t>: RTM</a:t>
            </a:r>
            <a:r>
              <a:rPr lang="ja-JP" altLang="en-US" sz="4400" dirty="0" err="1"/>
              <a:t>がリ</a:t>
            </a:r>
            <a:r>
              <a:rPr lang="ja-JP" altLang="en-US" sz="4400" dirty="0"/>
              <a:t>リース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336" y="2769000"/>
            <a:ext cx="5226484" cy="34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C++ 2015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400" dirty="0" smtClean="0"/>
              <a:t>だいぶ実装されてきた</a:t>
            </a:r>
            <a:endParaRPr kumimoji="1" lang="en-US" altLang="ja-JP" sz="4400" dirty="0" smtClean="0"/>
          </a:p>
          <a:p>
            <a:pPr lvl="1"/>
            <a:r>
              <a:rPr kumimoji="1" lang="en-US" altLang="ja-JP" sz="3200" dirty="0" err="1" smtClean="0"/>
              <a:t>Cpprefjp</a:t>
            </a:r>
            <a:r>
              <a:rPr kumimoji="1" lang="ja-JP" altLang="en-US" sz="3200" dirty="0" smtClean="0"/>
              <a:t>基準で</a:t>
            </a:r>
            <a:endParaRPr kumimoji="1" lang="en-US" altLang="ja-JP" sz="3200" dirty="0" smtClean="0"/>
          </a:p>
          <a:p>
            <a:pPr lvl="1"/>
            <a:r>
              <a:rPr lang="ja-JP" altLang="en-US" sz="3200" dirty="0"/>
              <a:t>コンパイラの実装</a:t>
            </a:r>
            <a:r>
              <a:rPr lang="ja-JP" altLang="en-US" sz="3200" dirty="0" smtClean="0"/>
              <a:t>状況</a:t>
            </a:r>
            <a:r>
              <a:rPr lang="en-US" altLang="ja-JP" sz="2000" dirty="0" smtClean="0">
                <a:latin typeface="M+ 2c regular" panose="020B0502020203020207" pitchFamily="50" charset="-128"/>
                <a:ea typeface="M+ 2c regular" panose="020B0502020203020207" pitchFamily="50" charset="-128"/>
                <a:cs typeface="M+ 2c regular" panose="020B0502020203020207" pitchFamily="50" charset="-128"/>
              </a:rPr>
              <a:t>http</a:t>
            </a:r>
            <a:r>
              <a:rPr lang="en-US" altLang="ja-JP" sz="2000" dirty="0">
                <a:latin typeface="M+ 2c regular" panose="020B0502020203020207" pitchFamily="50" charset="-128"/>
                <a:ea typeface="M+ 2c regular" panose="020B0502020203020207" pitchFamily="50" charset="-128"/>
                <a:cs typeface="M+ 2c regular" panose="020B0502020203020207" pitchFamily="50" charset="-128"/>
              </a:rPr>
              <a:t>://cpprefjp.github.io/implementation-status.html</a:t>
            </a:r>
            <a:endParaRPr kumimoji="1" lang="en-US" altLang="ja-JP" sz="2000" dirty="0" smtClean="0">
              <a:latin typeface="M+ 2c regular" panose="020B0502020203020207" pitchFamily="50" charset="-128"/>
              <a:ea typeface="M+ 2c regular" panose="020B0502020203020207" pitchFamily="50" charset="-128"/>
              <a:cs typeface="M+ 2c regular" panose="020B0502020203020207" pitchFamily="50" charset="-128"/>
            </a:endParaRPr>
          </a:p>
          <a:p>
            <a:endParaRPr kumimoji="1" lang="ja-JP" altLang="en-US" sz="3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4219488"/>
            <a:ext cx="8046672" cy="20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Visual C++ 2015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4400" dirty="0" smtClean="0"/>
              <a:t>C++11: </a:t>
            </a:r>
            <a:r>
              <a:rPr lang="ja-JP" altLang="en-US" sz="4400" dirty="0" smtClean="0"/>
              <a:t>↓ 以外はできた</a:t>
            </a:r>
            <a:endParaRPr lang="en-US" altLang="ja-JP" sz="4400" dirty="0" smtClean="0"/>
          </a:p>
          <a:p>
            <a:pPr lvl="1"/>
            <a:r>
              <a:rPr lang="en-US" altLang="ja-JP" sz="3400" dirty="0">
                <a:solidFill>
                  <a:schemeClr val="bg2"/>
                </a:solidFill>
              </a:rPr>
              <a:t>Expression </a:t>
            </a:r>
            <a:r>
              <a:rPr lang="en-US" altLang="ja-JP" sz="3400" dirty="0" smtClean="0">
                <a:solidFill>
                  <a:schemeClr val="bg2"/>
                </a:solidFill>
              </a:rPr>
              <a:t>SFINAE</a:t>
            </a:r>
          </a:p>
          <a:p>
            <a:pPr lvl="1"/>
            <a:r>
              <a:rPr kumimoji="1" lang="en-US" altLang="ja-JP" sz="3400" dirty="0" smtClean="0">
                <a:solidFill>
                  <a:schemeClr val="bg2"/>
                </a:solidFill>
              </a:rPr>
              <a:t>C99</a:t>
            </a:r>
            <a:r>
              <a:rPr kumimoji="1" lang="ja-JP" altLang="en-US" sz="3400" dirty="0" smtClean="0">
                <a:solidFill>
                  <a:schemeClr val="bg2"/>
                </a:solidFill>
              </a:rPr>
              <a:t>プリプロセッサ</a:t>
            </a:r>
            <a:endParaRPr lang="en-US" altLang="ja-JP" sz="3400" dirty="0">
              <a:solidFill>
                <a:schemeClr val="bg2"/>
              </a:solidFill>
            </a:endParaRPr>
          </a:p>
          <a:p>
            <a:r>
              <a:rPr kumimoji="1" lang="en-US" altLang="ja-JP" sz="4400" dirty="0" smtClean="0"/>
              <a:t>C++14: </a:t>
            </a:r>
            <a:r>
              <a:rPr kumimoji="1" lang="ja-JP" altLang="en-US" sz="4400" dirty="0" smtClean="0"/>
              <a:t>ぼちぼち</a:t>
            </a:r>
            <a:endParaRPr kumimoji="1" lang="en-US" altLang="ja-JP" sz="4400" dirty="0" smtClean="0"/>
          </a:p>
          <a:p>
            <a:pPr lvl="1"/>
            <a:r>
              <a:rPr lang="ja-JP" altLang="en-US" sz="3400" dirty="0" smtClean="0">
                <a:solidFill>
                  <a:schemeClr val="bg2"/>
                </a:solidFill>
              </a:rPr>
              <a:t>変数テンプレートなどがまだ</a:t>
            </a:r>
            <a:endParaRPr lang="en-US" altLang="ja-JP" sz="3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sk-noh-2">
  <a:themeElements>
    <a:clrScheme name="BLUEPRNT_TP01068987 2">
      <a:dk1>
        <a:srgbClr val="40458C"/>
      </a:dk1>
      <a:lt1>
        <a:srgbClr val="FFFFFF"/>
      </a:lt1>
      <a:dk2>
        <a:srgbClr val="9900CC"/>
      </a:dk2>
      <a:lt2>
        <a:srgbClr val="1B285F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M+ 2c (presen)">
      <a:majorFont>
        <a:latin typeface="M+ 2c black"/>
        <a:ea typeface="M+ 2c black"/>
        <a:cs typeface="M+ 2c black"/>
      </a:majorFont>
      <a:minorFont>
        <a:latin typeface="M+ 2c heavy"/>
        <a:ea typeface="M+ 2c heavy"/>
        <a:cs typeface="M+ 2c heavy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PRNT_TP01068987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_TP01068987 2">
        <a:dk1>
          <a:srgbClr val="40458C"/>
        </a:dk1>
        <a:lt1>
          <a:srgbClr val="FFFFFF"/>
        </a:lt1>
        <a:dk2>
          <a:srgbClr val="9900CC"/>
        </a:dk2>
        <a:lt2>
          <a:srgbClr val="1B285F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_TP01068987 3">
        <a:dk1>
          <a:srgbClr val="000000"/>
        </a:dk1>
        <a:lt1>
          <a:srgbClr val="FFFFFF"/>
        </a:lt1>
        <a:dk2>
          <a:srgbClr val="4D4D4D"/>
        </a:dk2>
        <a:lt2>
          <a:srgbClr val="333333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_TP01068987 4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_TP01068987 5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_TP01068987 6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_TP01068987 7">
        <a:dk1>
          <a:srgbClr val="003D62"/>
        </a:dk1>
        <a:lt1>
          <a:srgbClr val="E3F0F9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EFF6FB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_TP01068987 8">
        <a:dk1>
          <a:srgbClr val="003D62"/>
        </a:dk1>
        <a:lt1>
          <a:srgbClr val="FFFFFF"/>
        </a:lt1>
        <a:dk2>
          <a:srgbClr val="006699"/>
        </a:dk2>
        <a:lt2>
          <a:srgbClr val="000000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_TP01068987 9">
        <a:dk1>
          <a:srgbClr val="333300"/>
        </a:dk1>
        <a:lt1>
          <a:srgbClr val="FFFFFF"/>
        </a:lt1>
        <a:dk2>
          <a:srgbClr val="663300"/>
        </a:dk2>
        <a:lt2>
          <a:srgbClr val="000000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ysk-noh-2" id="{DF6732E2-B973-46E4-93BB-9A339884C470}" vid="{363C09D8-72CA-4451-899C-C36D973677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ysk-noh</Template>
  <TotalTime>217</TotalTime>
  <Words>254</Words>
  <Application>Microsoft Office PowerPoint</Application>
  <PresentationFormat>画面に合わせる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M+ 2c medium</vt:lpstr>
      <vt:lpstr>M+ 2c regular</vt:lpstr>
      <vt:lpstr>M+ 2c black</vt:lpstr>
      <vt:lpstr>M+ 2c heavy</vt:lpstr>
      <vt:lpstr>ysk-noh-2</vt:lpstr>
      <vt:lpstr>Visual C++ 2015の紹介(C++11/14的に)</vt:lpstr>
      <vt:lpstr>自己紹介</vt:lpstr>
      <vt:lpstr>自己紹介</vt:lpstr>
      <vt:lpstr>Visual C++とは何か</vt:lpstr>
      <vt:lpstr>Visual C++とは何か</vt:lpstr>
      <vt:lpstr>江添曰く</vt:lpstr>
      <vt:lpstr>Visual Studio 2015</vt:lpstr>
      <vt:lpstr>Visual C++ 2015</vt:lpstr>
      <vt:lpstr>Visual C++ 2015</vt:lpstr>
      <vt:lpstr>C++14: 関数の戻り値型推論</vt:lpstr>
      <vt:lpstr>C++14: 汎用ラムダキャプチャ</vt:lpstr>
      <vt:lpstr>C++14: ジェネリックラムダ</vt:lpstr>
      <vt:lpstr>C++14: その他実装されたもの</vt:lpstr>
      <vt:lpstr>まとめ</vt:lpstr>
      <vt:lpstr>まとめ (2)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C++ 2015の紹介（C++11/14的に）</dc:title>
  <dc:creator>Egtra</dc:creator>
  <cp:keywords>歌舞伎座.tech; 歌舞伎座.tech 番外編「C++11/14コア言語」出版記念; C++; Visual C++</cp:keywords>
  <dc:description>歌舞伎座.tech 番外編「C++11/14コア言語」出版記念 発表資料</dc:description>
  <cp:lastModifiedBy>Egtra</cp:lastModifiedBy>
  <cp:revision>37</cp:revision>
  <dcterms:created xsi:type="dcterms:W3CDTF">2012-09-22T18:30:08Z</dcterms:created>
  <dcterms:modified xsi:type="dcterms:W3CDTF">2015-10-05T15:51:59Z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LicenseID">
    <vt:lpwstr>standard&amp;commercial=y&amp;derivatives=sa&amp;jurisdiction=</vt:lpwstr>
  </property>
  <property fmtid="{D5CDD505-2E9C-101B-9397-08002B2CF9AE}" pid="3" name="CreativeCommonsLicenseURL">
    <vt:lpwstr>http://creativecommons.org/licenses/by-sa/4.0/</vt:lpwstr>
  </property>
  <property fmtid="{D5CDD505-2E9C-101B-9397-08002B2CF9AE}" pid="4" name="CreativeCommonsLicenseXml">
    <vt:lpwstr>&lt;?xml version="1.0" encoding="utf-8"?&gt;&lt;result&gt;&lt;license-uri&gt;http://creativecommons.org/licenses/by-sa/4.0/&lt;/license-uri&gt;&lt;license-name&gt;Attribution-ShareAlike 4.0 International&lt;/license-name&gt;&lt;deprecated&gt;false&lt;/deprecated&gt;&lt;rdf&gt;&lt;rdf:RDF xmlns="http://creativec</vt:lpwstr>
  </property>
  <property fmtid="{D5CDD505-2E9C-101B-9397-08002B2CF9AE}" pid="5" name="_MarkAsFinal">
    <vt:bool>true</vt:bool>
  </property>
</Properties>
</file>