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56" r:id="rId2"/>
    <p:sldId id="291" r:id="rId3"/>
    <p:sldId id="278" r:id="rId4"/>
    <p:sldId id="319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5" r:id="rId22"/>
    <p:sldId id="316" r:id="rId23"/>
    <p:sldId id="317" r:id="rId24"/>
    <p:sldId id="318" r:id="rId25"/>
    <p:sldId id="313" r:id="rId26"/>
    <p:sldId id="297" r:id="rId27"/>
  </p:sldIdLst>
  <p:sldSz cx="9144000" cy="6858000" type="screen4x3"/>
  <p:notesSz cx="6858000" cy="9144000"/>
  <p:embeddedFontLst>
    <p:embeddedFont>
      <p:font typeface="M+ 2c medium" panose="020B0602020203020207" pitchFamily="50" charset="-128"/>
      <p:regular r:id="rId28"/>
    </p:embeddedFont>
    <p:embeddedFont>
      <p:font typeface="M+ 2c black" panose="020B0902020203020207" pitchFamily="50" charset="-128"/>
      <p:bold r:id="rId29"/>
    </p:embeddedFont>
    <p:embeddedFont>
      <p:font typeface="M+ 2c heavy" panose="020B0802020203020207" pitchFamily="50" charset="-128"/>
      <p:bold r:id="rId30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31515"/>
    <a:srgbClr val="008000"/>
    <a:srgbClr val="2D0099"/>
    <a:srgbClr val="11111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0"/>
            <p:cNvGrpSpPr>
              <a:grpSpLocks/>
            </p:cNvGrpSpPr>
            <p:nvPr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86"/>
              <p:cNvSpPr>
                <a:spLocks noChangeArrowheads="1"/>
              </p:cNvSpPr>
              <p:nvPr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6" name="Rectangle 56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6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7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8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9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0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1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5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6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0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1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5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6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7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9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0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1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2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3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4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5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6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7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8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9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0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1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2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3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4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5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6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7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8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9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0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1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2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3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4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1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2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3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9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" name="Group 106"/>
            <p:cNvGrpSpPr>
              <a:grpSpLocks/>
            </p:cNvGrpSpPr>
            <p:nvPr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2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3" name="Arc 84"/>
              <p:cNvSpPr>
                <a:spLocks/>
              </p:cNvSpPr>
              <p:nvPr/>
            </p:nvSpPr>
            <p:spPr bwMode="ltGray">
              <a:xfrm rot="16200000" flipH="1">
                <a:off x="302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4" name="Arc 91"/>
              <p:cNvSpPr>
                <a:spLocks/>
              </p:cNvSpPr>
              <p:nvPr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5" name="Arc 92"/>
              <p:cNvSpPr>
                <a:spLocks/>
              </p:cNvSpPr>
              <p:nvPr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6" name="Arc 93"/>
              <p:cNvSpPr>
                <a:spLocks/>
              </p:cNvSpPr>
              <p:nvPr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7" name="Line 94"/>
              <p:cNvSpPr>
                <a:spLocks noChangeShapeType="1"/>
              </p:cNvSpPr>
              <p:nvPr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" name="Line 95"/>
              <p:cNvSpPr>
                <a:spLocks noChangeShapeType="1"/>
              </p:cNvSpPr>
              <p:nvPr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9" name="Arc 96"/>
              <p:cNvSpPr>
                <a:spLocks/>
              </p:cNvSpPr>
              <p:nvPr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0" name="Arc 97"/>
              <p:cNvSpPr>
                <a:spLocks/>
              </p:cNvSpPr>
              <p:nvPr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1" name="Arc 98"/>
              <p:cNvSpPr>
                <a:spLocks/>
              </p:cNvSpPr>
              <p:nvPr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2" name="Arc 99"/>
              <p:cNvSpPr>
                <a:spLocks/>
              </p:cNvSpPr>
              <p:nvPr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3" name="Line 100"/>
              <p:cNvSpPr>
                <a:spLocks noChangeShapeType="1"/>
              </p:cNvSpPr>
              <p:nvPr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4" name="Line 101"/>
              <p:cNvSpPr>
                <a:spLocks noChangeShapeType="1"/>
              </p:cNvSpPr>
              <p:nvPr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5" name="Line 102"/>
              <p:cNvSpPr>
                <a:spLocks noChangeShapeType="1"/>
              </p:cNvSpPr>
              <p:nvPr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6" name="Line 103"/>
              <p:cNvSpPr>
                <a:spLocks noChangeShapeType="1"/>
              </p:cNvSpPr>
              <p:nvPr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7" name="Line 104"/>
              <p:cNvSpPr>
                <a:spLocks noChangeShapeType="1"/>
              </p:cNvSpPr>
              <p:nvPr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8" name="Line 105"/>
              <p:cNvSpPr>
                <a:spLocks noChangeShapeType="1"/>
              </p:cNvSpPr>
              <p:nvPr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 baseline="0"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91" name="Rectangle 77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8973A8F-2636-4023-9C2D-C451794B22E8}" type="datetimeFigureOut">
              <a:rPr lang="ja-JP" altLang="en-US"/>
              <a:pPr>
                <a:defRPr/>
              </a:pPr>
              <a:t>2016/7/25</a:t>
            </a:fld>
            <a:endParaRPr lang="ja-JP" altLang="en-US" dirty="0"/>
          </a:p>
        </p:txBody>
      </p:sp>
      <p:sp>
        <p:nvSpPr>
          <p:cNvPr id="92" name="Rectangle 7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3" name="Rectangle 7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61087-EE1C-458F-8992-A5AB8CD8D6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BC31C-037E-4744-A9D8-6B5AC85498A9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D31DC-620A-40C9-A8C8-D5453686D9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2C9E-99BA-4E98-89C4-F6A99A441493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B0FA9-062A-487D-A70B-56D345216B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kern="1200" spc="-1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kern="1200" spc="-100" baseline="0"/>
            </a:lvl1pPr>
            <a:lvl2pPr>
              <a:defRPr b="0" kern="1200" spc="-100" baseline="0"/>
            </a:lvl2pPr>
            <a:lvl3pPr>
              <a:defRPr b="0" kern="1200" spc="-100" baseline="0"/>
            </a:lvl3pPr>
            <a:lvl4pPr>
              <a:defRPr b="0" kern="1200" spc="-100" baseline="0"/>
            </a:lvl4pPr>
            <a:lvl5pPr>
              <a:defRPr b="0" kern="1200" spc="-100" baseline="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8060-69EB-4097-B99F-4F65642A8BB4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DAC8-264A-472D-85FA-0CD35CF93E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C7004-AD1B-42AE-9F52-FDD75F8CAC0A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CFC4-9E20-4D6B-97B3-AB9FB0D0C2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1EB2-2D79-4381-93BD-527F0D3EFF46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F2B4-5E8A-4EE1-A5F8-FC79E95F40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D376-9889-4A9A-B684-CA2EE4027368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8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E0EA-41EF-4D17-98A5-6589AC2F7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C3B76-7747-4CC0-8AC1-8C68A520DC65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1366C-877A-4303-B38B-223BF6660D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8046-B118-4B85-92F6-A09FA7F125A7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4CF0-9834-4F29-A369-0D7C06DD0E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B591F-BC81-48DE-BAD4-DC6B141A3E9C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C255-A3A9-487A-9E11-A80AC236DD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DE0B7-BAD4-4CF1-88F3-A673FCC69DC0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3B7EE-F901-45F8-8E5E-ECD1E10B70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0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4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6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8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689F9651-BE70-4A74-9E30-C1684F2DCB07}" type="datetimeFigureOut">
              <a:rPr lang="ja-JP" altLang="en-US"/>
              <a:pPr>
                <a:defRPr/>
              </a:pPr>
              <a:t>2016/7/25</a:t>
            </a:fld>
            <a:endParaRPr lang="ja-JP" alt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9241A550-9971-488D-8B8B-6B4315F23C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kumimoji="1" sz="3200" kern="1200" spc="-100" baseline="0">
          <a:solidFill>
            <a:srgbClr val="2D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 kern="1200" spc="-100" baseline="0">
          <a:solidFill>
            <a:srgbClr val="2D0099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 spc="-100" baseline="0">
          <a:solidFill>
            <a:srgbClr val="2D0099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boostjp.github.io/tips/cxx11-boost-mapping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ev.activebasic.com/egtra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msdn.microsoft.com/visualstudio_jpn/2016/03/10/visual-studio-2005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a.wikibooks.org/wiki/More_C++_Idioms/nullp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9599" y="1518834"/>
            <a:ext cx="8149389" cy="2262751"/>
          </a:xfrm>
        </p:spPr>
        <p:txBody>
          <a:bodyPr/>
          <a:lstStyle/>
          <a:p>
            <a:r>
              <a:rPr lang="ja-JP" altLang="en-US" sz="4800" dirty="0" smtClean="0"/>
              <a:t>エクスリーム</a:t>
            </a:r>
            <a:r>
              <a:rPr lang="en-US" altLang="ja-JP" sz="6000" dirty="0" smtClean="0"/>
              <a:t>C++11/14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4800" dirty="0" smtClean="0"/>
              <a:t>プログラミング</a:t>
            </a:r>
            <a:endParaRPr kumimoji="1" lang="ja-JP" altLang="en-US" sz="4800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024128" y="4037990"/>
            <a:ext cx="7586472" cy="236281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4800" dirty="0" smtClean="0">
                <a:solidFill>
                  <a:schemeClr val="tx1"/>
                </a:solidFill>
                <a:latin typeface="+mn-ea"/>
              </a:rPr>
              <a:t>H.28/07/23</a:t>
            </a:r>
          </a:p>
          <a:p>
            <a:pPr marL="0" indent="0">
              <a:buNone/>
            </a:pPr>
            <a:r>
              <a:rPr lang="en-US" altLang="ja-JP" sz="4800" dirty="0" err="1" smtClean="0">
                <a:solidFill>
                  <a:schemeClr val="tx1"/>
                </a:solidFill>
                <a:latin typeface="+mn-ea"/>
              </a:rPr>
              <a:t>Egtra</a:t>
            </a:r>
            <a:endParaRPr lang="en-US" altLang="ja-JP" sz="48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Boost.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勉強会 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#20</a:t>
            </a:r>
            <a:endParaRPr lang="ja-JP" altLang="en-US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105" y="3143608"/>
            <a:ext cx="2267909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C++11</a:t>
            </a:r>
            <a:r>
              <a:rPr lang="ja-JP" altLang="en-US" dirty="0"/>
              <a:t>っぽさ </a:t>
            </a:r>
            <a:r>
              <a:rPr lang="ja-JP" altLang="en-US" dirty="0" smtClean="0"/>
              <a:t>その</a:t>
            </a:r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Boost</a:t>
            </a:r>
            <a:r>
              <a:rPr lang="ja-JP" altLang="en-US" dirty="0" smtClean="0"/>
              <a:t>を使う。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とくに標準ライブラリそっくりなやつ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1:</a:t>
            </a:r>
            <a:r>
              <a:rPr lang="ja-JP" altLang="en-US" dirty="0" smtClean="0"/>
              <a:t> </a:t>
            </a:r>
            <a:r>
              <a:rPr lang="en-US" altLang="ja-JP" dirty="0" smtClean="0"/>
              <a:t>_</a:t>
            </a:r>
            <a:r>
              <a:rPr lang="en-US" altLang="ja-JP" dirty="0" err="1" smtClean="0"/>
              <a:t>beginthreadex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boost</a:t>
            </a:r>
            <a:r>
              <a:rPr lang="en-US" altLang="ja-JP" dirty="0"/>
              <a:t>::</a:t>
            </a:r>
            <a:r>
              <a:rPr lang="en-US" altLang="ja-JP" dirty="0" smtClean="0"/>
              <a:t>thread</a:t>
            </a:r>
          </a:p>
          <a:p>
            <a:pPr lvl="1"/>
            <a:r>
              <a:rPr kumimoji="1" lang="ja-JP" altLang="en-US" dirty="0" smtClean="0"/>
              <a:t>いつか</a:t>
            </a:r>
            <a:r>
              <a:rPr kumimoji="1" lang="en-US" altLang="ja-JP" dirty="0" err="1" smtClean="0"/>
              <a:t>std</a:t>
            </a:r>
            <a:r>
              <a:rPr kumimoji="1" lang="en-US" altLang="ja-JP" dirty="0" smtClean="0"/>
              <a:t>::</a:t>
            </a:r>
            <a:r>
              <a:rPr kumimoji="1" lang="ja-JP" altLang="en-US" dirty="0" smtClean="0"/>
              <a:t>に書き換える日を夢見て</a:t>
            </a:r>
            <a:endParaRPr kumimoji="1" lang="en-US" altLang="ja-JP" dirty="0" smtClean="0"/>
          </a:p>
          <a:p>
            <a:pPr lvl="1"/>
            <a:r>
              <a:rPr lang="ja-JP" altLang="en-US" sz="2400" dirty="0" smtClean="0"/>
              <a:t>参考</a:t>
            </a:r>
            <a:r>
              <a:rPr lang="en-US" altLang="ja-JP" sz="2400" dirty="0" smtClean="0"/>
              <a:t>: C</a:t>
            </a:r>
            <a:r>
              <a:rPr lang="en-US" altLang="ja-JP" sz="2400" dirty="0"/>
              <a:t>++11</a:t>
            </a:r>
            <a:r>
              <a:rPr lang="ja-JP" altLang="en-US" sz="2400" dirty="0"/>
              <a:t>と</a:t>
            </a:r>
            <a:r>
              <a:rPr lang="en-US" altLang="ja-JP" sz="2400" dirty="0"/>
              <a:t>Boost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対応付け</a:t>
            </a:r>
            <a:endParaRPr lang="en-US" altLang="ja-JP" sz="2400" dirty="0"/>
          </a:p>
          <a:p>
            <a:pPr lvl="2"/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boostjp.github.io/tips/cxx11-boost-mapping.html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171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C++11</a:t>
            </a:r>
            <a:r>
              <a:rPr lang="ja-JP" altLang="en-US" dirty="0"/>
              <a:t>っぽさ </a:t>
            </a:r>
            <a:r>
              <a:rPr lang="ja-JP" altLang="en-US" dirty="0" smtClean="0"/>
              <a:t>その</a:t>
            </a:r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Boost</a:t>
            </a:r>
            <a:r>
              <a:rPr lang="ja-JP" altLang="en-US" dirty="0" smtClean="0"/>
              <a:t>を使う。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とくに標準ライブラリそっくりなやつ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2:</a:t>
            </a:r>
            <a:r>
              <a:rPr lang="ja-JP" altLang="en-US" dirty="0" smtClean="0"/>
              <a:t> 定数定義</a:t>
            </a:r>
            <a:endParaRPr lang="en-US" altLang="ja-JP" dirty="0" smtClean="0"/>
          </a:p>
          <a:p>
            <a:pPr lvl="2"/>
            <a:r>
              <a:rPr lang="en-US" altLang="ja-JP" dirty="0" smtClean="0">
                <a:solidFill>
                  <a:srgbClr val="0000FF"/>
                </a:solidFill>
              </a:rPr>
              <a:t>BOOST_STATIC_CONSTEXPR</a:t>
            </a:r>
            <a:r>
              <a:rPr lang="en-US" altLang="ja-JP" dirty="0" smtClean="0"/>
              <a:t> </a:t>
            </a:r>
            <a:r>
              <a:rPr lang="en-US" altLang="ja-JP" dirty="0" err="1" smtClean="0">
                <a:solidFill>
                  <a:srgbClr val="0000FF"/>
                </a:solidFill>
              </a:rPr>
              <a:t>int</a:t>
            </a:r>
            <a:r>
              <a:rPr lang="en-US" altLang="ja-JP" dirty="0" smtClean="0"/>
              <a:t> FOO = 201;</a:t>
            </a:r>
          </a:p>
        </p:txBody>
      </p:sp>
    </p:spTree>
    <p:extLst>
      <p:ext uri="{BB962C8B-B14F-4D97-AF65-F5344CB8AC3E}">
        <p14:creationId xmlns:p14="http://schemas.microsoft.com/office/powerpoint/2010/main" val="137779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 dirty="0"/>
              <a:t>BOOST_STATIC_CONSTEXPR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こんな感じに定義されている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>
                <a:solidFill>
                  <a:srgbClr val="0000FF"/>
                </a:solidFill>
              </a:rPr>
              <a:t>#if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constexpr</a:t>
            </a:r>
            <a:r>
              <a:rPr kumimoji="1" lang="ja-JP" altLang="en-US" dirty="0" smtClean="0"/>
              <a:t>使える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#define</a:t>
            </a:r>
            <a:r>
              <a:rPr lang="en-US" altLang="ja-JP" dirty="0" smtClean="0"/>
              <a:t> BSC </a:t>
            </a:r>
            <a:r>
              <a:rPr lang="en-US" altLang="ja-JP" dirty="0" smtClean="0">
                <a:solidFill>
                  <a:srgbClr val="0000FF"/>
                </a:solidFill>
              </a:rPr>
              <a:t>static</a:t>
            </a:r>
            <a:r>
              <a:rPr lang="en-US" altLang="ja-JP" dirty="0" smtClean="0"/>
              <a:t> </a:t>
            </a:r>
            <a:r>
              <a:rPr lang="en-US" altLang="ja-JP" dirty="0" err="1" smtClean="0">
                <a:solidFill>
                  <a:srgbClr val="0000FF"/>
                </a:solidFill>
              </a:rPr>
              <a:t>constexpr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0000FF"/>
                </a:solidFill>
              </a:rPr>
              <a:t>#else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#define</a:t>
            </a:r>
            <a:r>
              <a:rPr lang="en-US" altLang="ja-JP" dirty="0" smtClean="0"/>
              <a:t> BSC </a:t>
            </a:r>
            <a:r>
              <a:rPr lang="en-US" altLang="ja-JP" dirty="0" smtClean="0">
                <a:solidFill>
                  <a:srgbClr val="0000FF"/>
                </a:solidFill>
              </a:rPr>
              <a:t>static</a:t>
            </a:r>
            <a:r>
              <a:rPr lang="en-US" altLang="ja-JP" dirty="0" smtClean="0"/>
              <a:t> </a:t>
            </a:r>
            <a:r>
              <a:rPr lang="en-US" altLang="ja-JP" dirty="0" err="1" smtClean="0">
                <a:solidFill>
                  <a:srgbClr val="0000FF"/>
                </a:solidFill>
              </a:rPr>
              <a:t>const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0000FF"/>
                </a:solidFill>
              </a:rPr>
              <a:t>#</a:t>
            </a:r>
            <a:r>
              <a:rPr kumimoji="1" lang="en-US" altLang="ja-JP" dirty="0" err="1" smtClean="0">
                <a:solidFill>
                  <a:srgbClr val="0000FF"/>
                </a:solidFill>
              </a:rPr>
              <a:t>endif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73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sz="5400" dirty="0" smtClean="0"/>
              <a:t>2</a:t>
            </a:r>
            <a:r>
              <a:rPr lang="ja-JP" altLang="en-US" dirty="0" smtClean="0"/>
              <a:t>章 泥沼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VC++ 2005</a:t>
            </a:r>
            <a:r>
              <a:rPr kumimoji="1" lang="ja-JP" altLang="en-US" dirty="0" smtClean="0"/>
              <a:t>を使っていた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世間では</a:t>
            </a:r>
            <a:r>
              <a:rPr kumimoji="1" lang="en-US" altLang="ja-JP" dirty="0" smtClean="0"/>
              <a:t>C++14</a:t>
            </a:r>
            <a:r>
              <a:rPr kumimoji="1" lang="ja-JP" altLang="en-US" dirty="0" err="1" smtClean="0"/>
              <a:t>がリ</a:t>
            </a:r>
            <a:r>
              <a:rPr kumimoji="1" lang="ja-JP" altLang="en-US" dirty="0" smtClean="0"/>
              <a:t>リースされる頃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3310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C++03</a:t>
            </a:r>
            <a:r>
              <a:rPr kumimoji="1" lang="ja-JP" altLang="en-US" dirty="0" smtClean="0"/>
              <a:t>がとっさに書けない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まずこう書く</a:t>
            </a:r>
            <a:endParaRPr kumimoji="1" lang="en-US" altLang="ja-JP" dirty="0" smtClean="0"/>
          </a:p>
          <a:p>
            <a:r>
              <a:rPr lang="en-US" altLang="ja-JP" dirty="0">
                <a:solidFill>
                  <a:srgbClr val="0000FF"/>
                </a:solidFill>
              </a:rPr>
              <a:t>auto</a:t>
            </a:r>
            <a:r>
              <a:rPr lang="en-US" altLang="ja-JP" dirty="0"/>
              <a:t> it = </a:t>
            </a:r>
            <a:r>
              <a:rPr lang="en-US" altLang="ja-JP" dirty="0" err="1"/>
              <a:t>std</a:t>
            </a:r>
            <a:r>
              <a:rPr lang="en-US" altLang="ja-JP" dirty="0"/>
              <a:t>::</a:t>
            </a:r>
            <a:r>
              <a:rPr lang="en-US" altLang="ja-JP" dirty="0" err="1"/>
              <a:t>find_if</a:t>
            </a:r>
            <a:r>
              <a:rPr lang="en-US" altLang="ja-JP" dirty="0" smtClean="0"/>
              <a:t>(</a:t>
            </a:r>
            <a:br>
              <a:rPr lang="en-US" altLang="ja-JP" dirty="0" smtClean="0"/>
            </a:br>
            <a:r>
              <a:rPr lang="en-US" altLang="ja-JP" dirty="0"/>
              <a:t>	</a:t>
            </a:r>
            <a:r>
              <a:rPr lang="en-US" altLang="ja-JP" dirty="0" err="1" smtClean="0"/>
              <a:t>v.begin</a:t>
            </a:r>
            <a:r>
              <a:rPr lang="en-US" altLang="ja-JP" dirty="0"/>
              <a:t>(), </a:t>
            </a:r>
            <a:r>
              <a:rPr lang="en-US" altLang="ja-JP" dirty="0" err="1"/>
              <a:t>v.end</a:t>
            </a:r>
            <a:r>
              <a:rPr lang="en-US" altLang="ja-JP" dirty="0" smtClean="0"/>
              <a:t>(),</a:t>
            </a:r>
            <a:br>
              <a:rPr lang="en-US" altLang="ja-JP" dirty="0" smtClean="0"/>
            </a:br>
            <a:r>
              <a:rPr lang="en-US" altLang="ja-JP" dirty="0"/>
              <a:t>	</a:t>
            </a:r>
            <a:r>
              <a:rPr lang="en-US" altLang="ja-JP" dirty="0" smtClean="0"/>
              <a:t>[a, b](</a:t>
            </a:r>
            <a:r>
              <a:rPr lang="en-US" altLang="ja-JP" dirty="0" err="1">
                <a:solidFill>
                  <a:srgbClr val="0000FF"/>
                </a:solidFill>
              </a:rPr>
              <a:t>const</a:t>
            </a:r>
            <a:r>
              <a:rPr lang="en-US" altLang="ja-JP" dirty="0"/>
              <a:t> X&amp; x) {…});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48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C++03</a:t>
            </a:r>
            <a:r>
              <a:rPr kumimoji="1" lang="ja-JP" altLang="en-US" dirty="0" smtClean="0"/>
              <a:t>がとっさに書けない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その次に</a:t>
            </a:r>
            <a:r>
              <a:rPr kumimoji="1" lang="en-US" altLang="ja-JP" dirty="0" smtClean="0"/>
              <a:t>C++03</a:t>
            </a:r>
            <a:r>
              <a:rPr kumimoji="1" lang="ja-JP" altLang="en-US" dirty="0" smtClean="0"/>
              <a:t>でどう書くか考えていた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008000"/>
                </a:solidFill>
              </a:rPr>
              <a:t>// TODO: </a:t>
            </a:r>
            <a:r>
              <a:rPr lang="ja-JP" altLang="en-US" dirty="0" smtClean="0">
                <a:solidFill>
                  <a:srgbClr val="008000"/>
                </a:solidFill>
              </a:rPr>
              <a:t>将来こうする</a:t>
            </a:r>
            <a:r>
              <a:rPr lang="en-US" altLang="ja-JP" dirty="0" smtClean="0">
                <a:solidFill>
                  <a:srgbClr val="008000"/>
                </a:solidFill>
              </a:rPr>
              <a:t/>
            </a:r>
            <a:br>
              <a:rPr lang="en-US" altLang="ja-JP" dirty="0" smtClean="0">
                <a:solidFill>
                  <a:srgbClr val="008000"/>
                </a:solidFill>
              </a:rPr>
            </a:br>
            <a:r>
              <a:rPr lang="en-US" altLang="ja-JP" dirty="0" smtClean="0">
                <a:solidFill>
                  <a:srgbClr val="008000"/>
                </a:solidFill>
              </a:rPr>
              <a:t>//</a:t>
            </a:r>
            <a:r>
              <a:rPr lang="en-US" altLang="ja-JP" dirty="0" smtClean="0">
                <a:solidFill>
                  <a:srgbClr val="0000FF"/>
                </a:solidFill>
              </a:rPr>
              <a:t>auto</a:t>
            </a:r>
            <a:r>
              <a:rPr lang="en-US" altLang="ja-JP" dirty="0" smtClean="0"/>
              <a:t> </a:t>
            </a:r>
            <a:r>
              <a:rPr lang="en-US" altLang="ja-JP" dirty="0"/>
              <a:t>it = </a:t>
            </a:r>
            <a:r>
              <a:rPr lang="en-US" altLang="ja-JP" dirty="0" err="1"/>
              <a:t>std</a:t>
            </a:r>
            <a:r>
              <a:rPr lang="en-US" altLang="ja-JP" dirty="0"/>
              <a:t>::</a:t>
            </a:r>
            <a:r>
              <a:rPr lang="en-US" altLang="ja-JP" dirty="0" err="1"/>
              <a:t>find_if</a:t>
            </a:r>
            <a:r>
              <a:rPr lang="en-US" altLang="ja-JP" dirty="0" smtClean="0"/>
              <a:t>(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008000"/>
                </a:solidFill>
              </a:rPr>
              <a:t>//</a:t>
            </a:r>
            <a:r>
              <a:rPr lang="en-US" altLang="ja-JP" dirty="0"/>
              <a:t>	</a:t>
            </a:r>
            <a:r>
              <a:rPr lang="en-US" altLang="ja-JP" dirty="0" err="1" smtClean="0"/>
              <a:t>v.begin</a:t>
            </a:r>
            <a:r>
              <a:rPr lang="en-US" altLang="ja-JP" dirty="0"/>
              <a:t>(), </a:t>
            </a:r>
            <a:r>
              <a:rPr lang="en-US" altLang="ja-JP" dirty="0" err="1"/>
              <a:t>v.end</a:t>
            </a:r>
            <a:r>
              <a:rPr lang="en-US" altLang="ja-JP" dirty="0" smtClean="0"/>
              <a:t>(),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008000"/>
                </a:solidFill>
              </a:rPr>
              <a:t>//</a:t>
            </a:r>
            <a:r>
              <a:rPr lang="en-US" altLang="ja-JP" dirty="0"/>
              <a:t>	</a:t>
            </a:r>
            <a:r>
              <a:rPr lang="en-US" altLang="ja-JP" dirty="0" smtClean="0"/>
              <a:t>[a, b](</a:t>
            </a:r>
            <a:r>
              <a:rPr lang="en-US" altLang="ja-JP" dirty="0" err="1">
                <a:solidFill>
                  <a:srgbClr val="0000FF"/>
                </a:solidFill>
              </a:rPr>
              <a:t>const</a:t>
            </a:r>
            <a:r>
              <a:rPr lang="en-US" altLang="ja-JP" dirty="0"/>
              <a:t> </a:t>
            </a:r>
            <a:r>
              <a:rPr lang="en-US" altLang="ja-JP" dirty="0" smtClean="0"/>
              <a:t>X&amp; </a:t>
            </a:r>
            <a:r>
              <a:rPr lang="en-US" altLang="ja-JP" dirty="0"/>
              <a:t>x) </a:t>
            </a:r>
            <a:r>
              <a:rPr lang="en-US" altLang="ja-JP" dirty="0" smtClean="0"/>
              <a:t>{…});</a:t>
            </a:r>
          </a:p>
          <a:p>
            <a:r>
              <a:rPr lang="en-US" altLang="ja-JP" dirty="0" err="1" smtClean="0"/>
              <a:t>std</a:t>
            </a:r>
            <a:r>
              <a:rPr lang="en-US" altLang="ja-JP" dirty="0"/>
              <a:t>::vector&lt;X&gt;::iterator </a:t>
            </a:r>
            <a:r>
              <a:rPr lang="en-US" altLang="ja-JP" dirty="0" smtClean="0"/>
              <a:t>=</a:t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en-US" altLang="ja-JP" dirty="0" err="1" smtClean="0"/>
              <a:t>std</a:t>
            </a:r>
            <a:r>
              <a:rPr lang="en-US" altLang="ja-JP" dirty="0"/>
              <a:t>::</a:t>
            </a:r>
            <a:r>
              <a:rPr lang="en-US" altLang="ja-JP" dirty="0" err="1" smtClean="0"/>
              <a:t>find_if</a:t>
            </a:r>
            <a:r>
              <a:rPr lang="en-US" altLang="ja-JP" dirty="0" smtClean="0"/>
              <a:t>(</a:t>
            </a:r>
            <a:br>
              <a:rPr lang="en-US" altLang="ja-JP" dirty="0" smtClean="0"/>
            </a:br>
            <a:r>
              <a:rPr lang="en-US" altLang="ja-JP" dirty="0" smtClean="0"/>
              <a:t>		</a:t>
            </a:r>
            <a:r>
              <a:rPr lang="en-US" altLang="ja-JP" dirty="0" err="1" smtClean="0"/>
              <a:t>v.begin</a:t>
            </a:r>
            <a:r>
              <a:rPr lang="en-US" altLang="ja-JP" dirty="0"/>
              <a:t>(), </a:t>
            </a:r>
            <a:r>
              <a:rPr lang="en-US" altLang="ja-JP" dirty="0" err="1"/>
              <a:t>v.end</a:t>
            </a:r>
            <a:r>
              <a:rPr lang="en-US" altLang="ja-JP" dirty="0"/>
              <a:t>(), …</a:t>
            </a:r>
            <a:r>
              <a:rPr lang="en-US" altLang="ja-JP" dirty="0" smtClean="0"/>
              <a:t>);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520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悪魔の囁き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C++11</a:t>
            </a:r>
            <a:r>
              <a:rPr lang="ja-JP" altLang="en-US" dirty="0" smtClean="0"/>
              <a:t>の機運は高まっている</a:t>
            </a:r>
            <a:endParaRPr lang="en-US" altLang="ja-JP" dirty="0" smtClean="0"/>
          </a:p>
          <a:p>
            <a:r>
              <a:rPr kumimoji="1" lang="ja-JP" altLang="en-US" dirty="0" smtClean="0"/>
              <a:t>なら、その前提で</a:t>
            </a:r>
            <a:r>
              <a:rPr kumimoji="1" lang="en-US" altLang="ja-JP" dirty="0" smtClean="0"/>
              <a:t>C++11</a:t>
            </a:r>
            <a:r>
              <a:rPr kumimoji="1" lang="ja-JP" altLang="en-US" dirty="0" smtClean="0"/>
              <a:t>を取り入れても良いのでは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9086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ヘッダーファイル</a:t>
            </a:r>
            <a:r>
              <a:rPr kumimoji="1" lang="en-US" altLang="ja-JP" dirty="0" smtClean="0"/>
              <a:t>cxx11.h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#</a:t>
            </a:r>
            <a:r>
              <a:rPr lang="en-US" altLang="ja-JP" dirty="0" err="1" smtClean="0"/>
              <a:t>ifdef</a:t>
            </a:r>
            <a:r>
              <a:rPr lang="en-US" altLang="ja-JP" dirty="0" smtClean="0"/>
              <a:t> _MSC_VER == 1400</a:t>
            </a: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0000FF"/>
                </a:solidFill>
              </a:rPr>
              <a:t>namespace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std</a:t>
            </a:r>
            <a:r>
              <a:rPr lang="en-US" altLang="ja-JP" dirty="0"/>
              <a:t> {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dirty="0" smtClean="0">
                <a:solidFill>
                  <a:srgbClr val="0000FF"/>
                </a:solidFill>
              </a:rPr>
              <a:t>using</a:t>
            </a:r>
            <a:r>
              <a:rPr lang="en-US" altLang="ja-JP" dirty="0" smtClean="0"/>
              <a:t> </a:t>
            </a:r>
            <a:r>
              <a:rPr lang="en-US" altLang="ja-JP" dirty="0"/>
              <a:t>boost::</a:t>
            </a:r>
            <a:r>
              <a:rPr lang="en-US" altLang="ja-JP" dirty="0" err="1"/>
              <a:t>mutex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0000FF"/>
                </a:solidFill>
              </a:rPr>
              <a:t>using</a:t>
            </a:r>
            <a:r>
              <a:rPr lang="en-US" altLang="ja-JP" dirty="0" smtClean="0"/>
              <a:t> </a:t>
            </a:r>
            <a:r>
              <a:rPr lang="en-US" altLang="ja-JP" dirty="0"/>
              <a:t>boost::</a:t>
            </a:r>
            <a:r>
              <a:rPr lang="en-US" altLang="ja-JP" dirty="0" err="1"/>
              <a:t>lock_guard</a:t>
            </a:r>
            <a:r>
              <a:rPr lang="en-US" altLang="ja-JP" dirty="0"/>
              <a:t>;</a:t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>
                <a:solidFill>
                  <a:srgbClr val="0000FF"/>
                </a:solidFill>
              </a:rPr>
              <a:t>#define </a:t>
            </a:r>
            <a:r>
              <a:rPr lang="en-US" altLang="ja-JP" dirty="0" err="1">
                <a:solidFill>
                  <a:srgbClr val="0000FF"/>
                </a:solidFill>
              </a:rPr>
              <a:t>noexcept</a:t>
            </a:r>
            <a:r>
              <a:rPr lang="en-US" altLang="ja-JP" dirty="0">
                <a:solidFill>
                  <a:srgbClr val="0000FF"/>
                </a:solidFill>
              </a:rPr>
              <a:t> throw</a:t>
            </a:r>
            <a:r>
              <a:rPr lang="en-US" altLang="ja-JP" dirty="0"/>
              <a:t>()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100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ヘッダーファイル</a:t>
            </a:r>
            <a:r>
              <a:rPr lang="en-US" altLang="ja-JP" dirty="0"/>
              <a:t>cxx11.h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名前空間</a:t>
            </a:r>
            <a:r>
              <a:rPr kumimoji="1" lang="en-US" altLang="ja-JP" dirty="0" err="1" smtClean="0"/>
              <a:t>std</a:t>
            </a:r>
            <a:r>
              <a:rPr kumimoji="1" lang="ja-JP" altLang="en-US" dirty="0" smtClean="0"/>
              <a:t>に足を踏み入れた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内容のパターン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using boost::XXX;</a:t>
            </a:r>
          </a:p>
          <a:p>
            <a:pPr lvl="1"/>
            <a:r>
              <a:rPr kumimoji="1" lang="ja-JP" altLang="en-US" dirty="0" smtClean="0"/>
              <a:t>自分で代替実装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stoi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to_string</a:t>
            </a:r>
            <a:r>
              <a:rPr lang="ja-JP" altLang="en-US" dirty="0" smtClean="0"/>
              <a:t>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6072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sz="5400" dirty="0" smtClean="0"/>
              <a:t>3</a:t>
            </a:r>
            <a:r>
              <a:rPr lang="ja-JP" altLang="en-US" dirty="0" smtClean="0"/>
              <a:t>章 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ついに</a:t>
            </a:r>
            <a:r>
              <a:rPr kumimoji="1" lang="en-US" altLang="ja-JP" dirty="0" smtClean="0"/>
              <a:t>Visual C++ 2015</a:t>
            </a:r>
            <a:r>
              <a:rPr kumimoji="1" lang="ja-JP" altLang="en-US" dirty="0" smtClean="0"/>
              <a:t>導入</a:t>
            </a:r>
            <a:endParaRPr kumimoji="1" lang="en-US" altLang="ja-JP" dirty="0" smtClean="0"/>
          </a:p>
          <a:p>
            <a:r>
              <a:rPr kumimoji="1" lang="ja-JP" altLang="en-US" dirty="0" smtClean="0"/>
              <a:t>少しずつ</a:t>
            </a:r>
            <a:r>
              <a:rPr kumimoji="1" lang="en-US" altLang="ja-JP" dirty="0" smtClean="0"/>
              <a:t>VC++ 2015</a:t>
            </a:r>
            <a:r>
              <a:rPr kumimoji="1" lang="ja-JP" altLang="en-US" dirty="0" smtClean="0"/>
              <a:t>に転換している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一部コードは</a:t>
            </a:r>
            <a:r>
              <a:rPr kumimoji="1" lang="en-US" altLang="ja-JP" dirty="0" smtClean="0"/>
              <a:t>VC++ 2005/2015</a:t>
            </a:r>
            <a:r>
              <a:rPr kumimoji="1" lang="ja-JP" altLang="en-US" dirty="0" smtClean="0"/>
              <a:t>両対応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7554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自分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838200" y="1905000"/>
            <a:ext cx="7543800" cy="4114800"/>
          </a:xfrm>
        </p:spPr>
        <p:txBody>
          <a:bodyPr/>
          <a:lstStyle/>
          <a:p>
            <a:r>
              <a:rPr kumimoji="1" lang="en-US" altLang="ja-JP" sz="4400" dirty="0" err="1" smtClean="0"/>
              <a:t>Egtra</a:t>
            </a:r>
            <a:endParaRPr kumimoji="1" lang="en-US" altLang="ja-JP" sz="4400" dirty="0" smtClean="0"/>
          </a:p>
          <a:p>
            <a:pPr lvl="1"/>
            <a:r>
              <a:rPr lang="en-US" altLang="ja-JP" sz="3200" dirty="0" smtClean="0"/>
              <a:t>Twitter: @</a:t>
            </a:r>
            <a:r>
              <a:rPr lang="en-US" altLang="ja-JP" sz="3200" dirty="0" err="1" smtClean="0"/>
              <a:t>egtra</a:t>
            </a:r>
            <a:endParaRPr lang="en-US" altLang="ja-JP" sz="3200" dirty="0" smtClean="0"/>
          </a:p>
          <a:p>
            <a:pPr lvl="1"/>
            <a:r>
              <a:rPr lang="en-US" altLang="ja-JP" sz="3200" dirty="0" smtClean="0">
                <a:latin typeface="M+ 2c medium" panose="020B0602020203020207" pitchFamily="50" charset="-128"/>
                <a:ea typeface="M+ 2c medium" panose="020B0602020203020207" pitchFamily="50" charset="-128"/>
                <a:cs typeface="M+ 2c medium" panose="020B0602020203020207" pitchFamily="50" charset="-128"/>
                <a:hlinkClick r:id="rId2"/>
              </a:rPr>
              <a:t>http://dev.activebasic.com/egtra/</a:t>
            </a:r>
            <a:endParaRPr lang="en-US" altLang="ja-JP" dirty="0" smtClean="0">
              <a:solidFill>
                <a:srgbClr val="0000FF"/>
              </a:solidFill>
              <a:latin typeface="M+ 2c medium" panose="020B0602020203020207" pitchFamily="50" charset="-128"/>
              <a:ea typeface="M+ 2c medium" panose="020B0602020203020207" pitchFamily="50" charset="-128"/>
              <a:cs typeface="M+ 2c medium" panose="020B0602020203020207" pitchFamily="50" charset="-128"/>
            </a:endParaRPr>
          </a:p>
          <a:p>
            <a:r>
              <a:rPr lang="ja-JP" altLang="en-US" dirty="0" smtClean="0"/>
              <a:t>仕事</a:t>
            </a:r>
            <a:r>
              <a:rPr lang="en-US" altLang="ja-JP" dirty="0" smtClean="0"/>
              <a:t>: </a:t>
            </a:r>
            <a:r>
              <a:rPr lang="ja-JP" altLang="en-US" dirty="0" smtClean="0"/>
              <a:t>主に</a:t>
            </a:r>
            <a:r>
              <a:rPr lang="en-US" altLang="ja-JP" dirty="0" smtClean="0"/>
              <a:t>Visual C++ 2005/2015 (Windows)</a:t>
            </a:r>
          </a:p>
          <a:p>
            <a:pPr lvl="1"/>
            <a:r>
              <a:rPr lang="ja-JP" altLang="en-US" dirty="0" smtClean="0"/>
              <a:t>最近</a:t>
            </a:r>
            <a:r>
              <a:rPr lang="en-US" altLang="ja-JP" dirty="0" smtClean="0"/>
              <a:t>C++ (clang/g++, Linux)</a:t>
            </a:r>
            <a:r>
              <a:rPr lang="ja-JP" altLang="en-US" dirty="0" smtClean="0"/>
              <a:t>も少し</a:t>
            </a:r>
            <a:endParaRPr lang="ja-JP" altLang="en-US" dirty="0">
              <a:solidFill>
                <a:srgbClr val="0000FF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091" y="304800"/>
            <a:ext cx="2267909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06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バージョン違いの混在環境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>
                <a:solidFill>
                  <a:srgbClr val="0000FF"/>
                </a:solidFill>
              </a:rPr>
              <a:t>class</a:t>
            </a:r>
            <a:r>
              <a:rPr lang="en-US" altLang="ja-JP" sz="2800" dirty="0"/>
              <a:t> </a:t>
            </a:r>
            <a:r>
              <a:rPr lang="en-US" altLang="ja-JP" sz="2800" dirty="0" err="1"/>
              <a:t>Hoge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{</a:t>
            </a:r>
          </a:p>
          <a:p>
            <a:pPr marL="0" indent="0">
              <a:buNone/>
            </a:pPr>
            <a:r>
              <a:rPr lang="en-US" altLang="ja-JP" sz="2800" dirty="0">
                <a:solidFill>
                  <a:srgbClr val="0000FF"/>
                </a:solidFill>
              </a:rPr>
              <a:t>#if</a:t>
            </a:r>
            <a:r>
              <a:rPr lang="en-US" altLang="ja-JP" sz="2800" dirty="0"/>
              <a:t> _MSC_VER &gt;= 1900</a:t>
            </a:r>
          </a:p>
          <a:p>
            <a:pPr marL="0" indent="0">
              <a:buNone/>
            </a:pPr>
            <a:r>
              <a:rPr lang="en-US" altLang="ja-JP" sz="2800" dirty="0" err="1"/>
              <a:t>Hoge</a:t>
            </a:r>
            <a:r>
              <a:rPr lang="en-US" altLang="ja-JP" sz="2800" dirty="0"/>
              <a:t>() = </a:t>
            </a:r>
            <a:r>
              <a:rPr lang="en-US" altLang="ja-JP" sz="2800" dirty="0">
                <a:solidFill>
                  <a:srgbClr val="0000FF"/>
                </a:solidFill>
              </a:rPr>
              <a:t>default</a:t>
            </a:r>
            <a:r>
              <a:rPr lang="en-US" altLang="ja-JP" sz="2800" dirty="0"/>
              <a:t>;</a:t>
            </a:r>
          </a:p>
          <a:p>
            <a:pPr marL="0" indent="0">
              <a:buNone/>
            </a:pPr>
            <a:r>
              <a:rPr lang="en-US" altLang="ja-JP" sz="2800" dirty="0" err="1"/>
              <a:t>Hoge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Hoge</a:t>
            </a:r>
            <a:r>
              <a:rPr lang="en-US" altLang="ja-JP" sz="2800" dirty="0"/>
              <a:t>&amp;&amp;) = </a:t>
            </a:r>
            <a:r>
              <a:rPr lang="en-US" altLang="ja-JP" sz="2800" dirty="0">
                <a:solidFill>
                  <a:srgbClr val="0000FF"/>
                </a:solidFill>
              </a:rPr>
              <a:t>default</a:t>
            </a:r>
            <a:r>
              <a:rPr lang="en-US" altLang="ja-JP" sz="2800" dirty="0" smtClean="0"/>
              <a:t>;</a:t>
            </a:r>
            <a:br>
              <a:rPr lang="en-US" altLang="ja-JP" sz="2800" dirty="0" smtClean="0"/>
            </a:br>
            <a:r>
              <a:rPr lang="en-US" altLang="ja-JP" sz="2800" dirty="0" smtClean="0"/>
              <a:t>……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smtClean="0">
                <a:solidFill>
                  <a:srgbClr val="0000FF"/>
                </a:solidFill>
              </a:rPr>
              <a:t>#</a:t>
            </a:r>
            <a:r>
              <a:rPr lang="en-US" altLang="ja-JP" sz="2800" dirty="0" err="1">
                <a:solidFill>
                  <a:srgbClr val="0000FF"/>
                </a:solidFill>
              </a:rPr>
              <a:t>endif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sz="2800" dirty="0"/>
              <a:t>};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2095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TODO</a:t>
            </a:r>
            <a:r>
              <a:rPr kumimoji="1" lang="ja-JP" altLang="en-US" dirty="0" smtClean="0"/>
              <a:t>も解消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昔書いたこんなコード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008000"/>
                </a:solidFill>
              </a:rPr>
              <a:t>// </a:t>
            </a:r>
            <a:r>
              <a:rPr lang="en-US" altLang="ja-JP" dirty="0">
                <a:solidFill>
                  <a:srgbClr val="008000"/>
                </a:solidFill>
              </a:rPr>
              <a:t>TODO: </a:t>
            </a:r>
            <a:r>
              <a:rPr lang="ja-JP" altLang="en-US" dirty="0">
                <a:solidFill>
                  <a:srgbClr val="008000"/>
                </a:solidFill>
              </a:rPr>
              <a:t>将来こうする</a:t>
            </a:r>
            <a:r>
              <a:rPr lang="en-US" altLang="ja-JP" dirty="0">
                <a:solidFill>
                  <a:srgbClr val="008000"/>
                </a:solidFill>
              </a:rPr>
              <a:t/>
            </a:r>
            <a:br>
              <a:rPr lang="en-US" altLang="ja-JP" dirty="0">
                <a:solidFill>
                  <a:srgbClr val="008000"/>
                </a:solidFill>
              </a:rPr>
            </a:br>
            <a:r>
              <a:rPr lang="en-US" altLang="ja-JP" dirty="0">
                <a:solidFill>
                  <a:srgbClr val="008000"/>
                </a:solidFill>
              </a:rPr>
              <a:t>//</a:t>
            </a:r>
            <a:r>
              <a:rPr lang="en-US" altLang="ja-JP" dirty="0">
                <a:solidFill>
                  <a:srgbClr val="0000FF"/>
                </a:solidFill>
              </a:rPr>
              <a:t>auto</a:t>
            </a:r>
            <a:r>
              <a:rPr lang="en-US" altLang="ja-JP" dirty="0"/>
              <a:t> it = </a:t>
            </a:r>
            <a:r>
              <a:rPr lang="en-US" altLang="ja-JP" dirty="0" err="1"/>
              <a:t>std</a:t>
            </a:r>
            <a:r>
              <a:rPr lang="en-US" altLang="ja-JP" dirty="0"/>
              <a:t>::</a:t>
            </a:r>
            <a:r>
              <a:rPr lang="en-US" altLang="ja-JP" dirty="0" err="1"/>
              <a:t>find_if</a:t>
            </a:r>
            <a:r>
              <a:rPr lang="en-US" altLang="ja-JP" dirty="0"/>
              <a:t>(</a:t>
            </a:r>
            <a:br>
              <a:rPr lang="en-US" altLang="ja-JP" dirty="0"/>
            </a:br>
            <a:r>
              <a:rPr lang="en-US" altLang="ja-JP" dirty="0">
                <a:solidFill>
                  <a:srgbClr val="008000"/>
                </a:solidFill>
              </a:rPr>
              <a:t>//</a:t>
            </a:r>
            <a:r>
              <a:rPr lang="en-US" altLang="ja-JP" dirty="0"/>
              <a:t>	</a:t>
            </a:r>
            <a:r>
              <a:rPr lang="en-US" altLang="ja-JP" dirty="0" err="1"/>
              <a:t>v.begin</a:t>
            </a:r>
            <a:r>
              <a:rPr lang="en-US" altLang="ja-JP" dirty="0"/>
              <a:t>(), </a:t>
            </a:r>
            <a:r>
              <a:rPr lang="en-US" altLang="ja-JP" dirty="0" err="1"/>
              <a:t>v.end</a:t>
            </a:r>
            <a:r>
              <a:rPr lang="en-US" altLang="ja-JP" dirty="0"/>
              <a:t>(),</a:t>
            </a:r>
            <a:br>
              <a:rPr lang="en-US" altLang="ja-JP" dirty="0"/>
            </a:br>
            <a:r>
              <a:rPr lang="en-US" altLang="ja-JP" dirty="0">
                <a:solidFill>
                  <a:srgbClr val="008000"/>
                </a:solidFill>
              </a:rPr>
              <a:t>//</a:t>
            </a:r>
            <a:r>
              <a:rPr lang="en-US" altLang="ja-JP" dirty="0"/>
              <a:t>	[a, b](</a:t>
            </a:r>
            <a:r>
              <a:rPr lang="en-US" altLang="ja-JP" dirty="0" err="1">
                <a:solidFill>
                  <a:srgbClr val="0000FF"/>
                </a:solidFill>
              </a:rPr>
              <a:t>const</a:t>
            </a:r>
            <a:r>
              <a:rPr lang="en-US" altLang="ja-JP" dirty="0"/>
              <a:t> X&amp; x) {…});</a:t>
            </a:r>
          </a:p>
          <a:p>
            <a:r>
              <a:rPr lang="en-US" altLang="ja-JP" dirty="0" err="1"/>
              <a:t>std</a:t>
            </a:r>
            <a:r>
              <a:rPr lang="en-US" altLang="ja-JP" dirty="0"/>
              <a:t>::vector&lt;X&gt;::iterator =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dirty="0" err="1"/>
              <a:t>std</a:t>
            </a:r>
            <a:r>
              <a:rPr lang="en-US" altLang="ja-JP" dirty="0"/>
              <a:t>::</a:t>
            </a:r>
            <a:r>
              <a:rPr lang="en-US" altLang="ja-JP" dirty="0" err="1"/>
              <a:t>find_if</a:t>
            </a:r>
            <a:r>
              <a:rPr lang="en-US" altLang="ja-JP" dirty="0"/>
              <a:t>(</a:t>
            </a:r>
            <a:br>
              <a:rPr lang="en-US" altLang="ja-JP" dirty="0"/>
            </a:br>
            <a:r>
              <a:rPr lang="en-US" altLang="ja-JP" dirty="0"/>
              <a:t>		</a:t>
            </a:r>
            <a:r>
              <a:rPr lang="en-US" altLang="ja-JP" dirty="0" err="1"/>
              <a:t>v.begin</a:t>
            </a:r>
            <a:r>
              <a:rPr lang="en-US" altLang="ja-JP" dirty="0"/>
              <a:t>(), </a:t>
            </a:r>
            <a:r>
              <a:rPr lang="en-US" altLang="ja-JP" dirty="0" err="1"/>
              <a:t>v.end</a:t>
            </a:r>
            <a:r>
              <a:rPr lang="en-US" altLang="ja-JP" dirty="0"/>
              <a:t>(), …);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5653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TODO</a:t>
            </a:r>
            <a:r>
              <a:rPr lang="ja-JP" altLang="en-US" dirty="0"/>
              <a:t>も解消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#if</a:t>
            </a:r>
            <a:r>
              <a:rPr lang="en-US" altLang="ja-JP" dirty="0" smtClean="0"/>
              <a:t> _MSC_VER &gt;= 1900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0000FF"/>
                </a:solidFill>
              </a:rPr>
              <a:t>auto</a:t>
            </a:r>
            <a:r>
              <a:rPr lang="en-US" altLang="ja-JP" dirty="0" smtClean="0"/>
              <a:t> </a:t>
            </a:r>
            <a:r>
              <a:rPr lang="en-US" altLang="ja-JP" dirty="0"/>
              <a:t>it = </a:t>
            </a:r>
            <a:r>
              <a:rPr lang="en-US" altLang="ja-JP" dirty="0" err="1"/>
              <a:t>std</a:t>
            </a:r>
            <a:r>
              <a:rPr lang="en-US" altLang="ja-JP" dirty="0"/>
              <a:t>::</a:t>
            </a:r>
            <a:r>
              <a:rPr lang="en-US" altLang="ja-JP" dirty="0" err="1"/>
              <a:t>find_if</a:t>
            </a:r>
            <a:r>
              <a:rPr lang="en-US" altLang="ja-JP" dirty="0"/>
              <a:t>(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dirty="0" err="1"/>
              <a:t>v.begin</a:t>
            </a:r>
            <a:r>
              <a:rPr lang="en-US" altLang="ja-JP" dirty="0"/>
              <a:t>(), </a:t>
            </a:r>
            <a:r>
              <a:rPr lang="en-US" altLang="ja-JP" dirty="0" err="1"/>
              <a:t>v.end</a:t>
            </a:r>
            <a:r>
              <a:rPr lang="en-US" altLang="ja-JP" dirty="0"/>
              <a:t>(),</a:t>
            </a:r>
            <a:br>
              <a:rPr lang="en-US" altLang="ja-JP" dirty="0"/>
            </a:br>
            <a:r>
              <a:rPr lang="en-US" altLang="ja-JP" dirty="0"/>
              <a:t>	[a, b](</a:t>
            </a:r>
            <a:r>
              <a:rPr lang="en-US" altLang="ja-JP" dirty="0" err="1">
                <a:solidFill>
                  <a:srgbClr val="0000FF"/>
                </a:solidFill>
              </a:rPr>
              <a:t>const</a:t>
            </a:r>
            <a:r>
              <a:rPr lang="en-US" altLang="ja-JP" dirty="0"/>
              <a:t> X&amp; x) </a:t>
            </a:r>
            <a:r>
              <a:rPr lang="en-US" altLang="ja-JP" dirty="0" smtClean="0"/>
              <a:t>{…});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#else</a:t>
            </a: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err="1"/>
              <a:t>std</a:t>
            </a:r>
            <a:r>
              <a:rPr lang="en-US" altLang="ja-JP" dirty="0"/>
              <a:t>::vector&lt;X&gt;::iterator =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lang="en-US" altLang="ja-JP" dirty="0" err="1"/>
              <a:t>std</a:t>
            </a:r>
            <a:r>
              <a:rPr lang="en-US" altLang="ja-JP" dirty="0"/>
              <a:t>::</a:t>
            </a:r>
            <a:r>
              <a:rPr lang="en-US" altLang="ja-JP" dirty="0" err="1"/>
              <a:t>find_if</a:t>
            </a:r>
            <a:r>
              <a:rPr lang="en-US" altLang="ja-JP" dirty="0"/>
              <a:t>(</a:t>
            </a:r>
            <a:br>
              <a:rPr lang="en-US" altLang="ja-JP" dirty="0"/>
            </a:br>
            <a:r>
              <a:rPr lang="en-US" altLang="ja-JP" dirty="0"/>
              <a:t>		</a:t>
            </a:r>
            <a:r>
              <a:rPr lang="en-US" altLang="ja-JP" dirty="0" err="1"/>
              <a:t>v.begin</a:t>
            </a:r>
            <a:r>
              <a:rPr lang="en-US" altLang="ja-JP" dirty="0"/>
              <a:t>(), </a:t>
            </a:r>
            <a:r>
              <a:rPr lang="en-US" altLang="ja-JP" dirty="0" err="1"/>
              <a:t>v.end</a:t>
            </a:r>
            <a:r>
              <a:rPr lang="en-US" altLang="ja-JP" dirty="0"/>
              <a:t>(), …);</a:t>
            </a: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541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今考えていること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そろそろ</a:t>
            </a:r>
            <a:r>
              <a:rPr lang="en-US" altLang="ja-JP" dirty="0" smtClean="0"/>
              <a:t>C++17</a:t>
            </a:r>
            <a:r>
              <a:rPr lang="ja-JP" altLang="en-US" dirty="0" smtClean="0"/>
              <a:t>が出るんで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0000FF"/>
                </a:solidFill>
              </a:rPr>
              <a:t>namespace</a:t>
            </a:r>
            <a:r>
              <a:rPr lang="en-US" altLang="ja-JP" dirty="0" smtClean="0"/>
              <a:t> </a:t>
            </a:r>
            <a:r>
              <a:rPr lang="en-US" altLang="ja-JP" dirty="0" err="1"/>
              <a:t>std</a:t>
            </a:r>
            <a:r>
              <a:rPr lang="en-US" altLang="ja-JP" dirty="0"/>
              <a:t> {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>
                <a:solidFill>
                  <a:srgbClr val="0000FF"/>
                </a:solidFill>
              </a:rPr>
              <a:t>using</a:t>
            </a:r>
            <a:r>
              <a:rPr lang="en-US" altLang="ja-JP" dirty="0"/>
              <a:t> boost::optional;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>
                <a:solidFill>
                  <a:srgbClr val="0000FF"/>
                </a:solidFill>
              </a:rPr>
              <a:t>using</a:t>
            </a:r>
            <a:r>
              <a:rPr lang="en-US" altLang="ja-JP" dirty="0"/>
              <a:t> boost::</a:t>
            </a:r>
            <a:r>
              <a:rPr lang="en-US" altLang="ja-JP" dirty="0" err="1"/>
              <a:t>string_view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/>
              <a:t>  </a:t>
            </a:r>
            <a:r>
              <a:rPr lang="en-US" altLang="ja-JP" dirty="0">
                <a:solidFill>
                  <a:srgbClr val="0000FF"/>
                </a:solidFill>
              </a:rPr>
              <a:t>using</a:t>
            </a:r>
            <a:r>
              <a:rPr lang="en-US" altLang="ja-JP" dirty="0"/>
              <a:t> boost::</a:t>
            </a:r>
            <a:r>
              <a:rPr lang="en-US" altLang="ja-JP" dirty="0" err="1"/>
              <a:t>wstring_view</a:t>
            </a:r>
            <a:r>
              <a:rPr lang="en-US" altLang="ja-JP" dirty="0"/>
              <a:t>;</a:t>
            </a:r>
          </a:p>
          <a:p>
            <a:pPr marL="0" indent="0">
              <a:buNone/>
            </a:pPr>
            <a:r>
              <a:rPr lang="en-US" altLang="ja-JP" dirty="0" smtClean="0"/>
              <a:t>}</a:t>
            </a:r>
            <a:br>
              <a:rPr lang="en-US" altLang="ja-JP" dirty="0" smtClean="0"/>
            </a:br>
            <a:r>
              <a:rPr lang="ja-JP" altLang="en-US" dirty="0" smtClean="0"/>
              <a:t>作ろうかなあ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8748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C++03</a:t>
            </a:r>
            <a:r>
              <a:rPr kumimoji="1" lang="ja-JP" altLang="en-US" dirty="0" smtClean="0"/>
              <a:t>環境で無理ない程度の</a:t>
            </a:r>
            <a:r>
              <a:rPr kumimoji="1" lang="en-US" altLang="ja-JP" dirty="0" smtClean="0"/>
              <a:t>C++11</a:t>
            </a:r>
          </a:p>
          <a:p>
            <a:pPr lvl="1"/>
            <a:r>
              <a:rPr kumimoji="1" lang="ja-JP" altLang="en-US" dirty="0" smtClean="0"/>
              <a:t>コンパイラが対応しているものは使う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例</a:t>
            </a:r>
            <a:r>
              <a:rPr lang="en-US" altLang="ja-JP" dirty="0" smtClean="0"/>
              <a:t>: </a:t>
            </a:r>
            <a:r>
              <a:rPr lang="en-US" altLang="ja-JP" dirty="0" smtClean="0">
                <a:solidFill>
                  <a:srgbClr val="0000FF"/>
                </a:solidFill>
              </a:rPr>
              <a:t>override</a:t>
            </a:r>
            <a:r>
              <a:rPr lang="ja-JP" altLang="en-US" dirty="0" smtClean="0"/>
              <a:t>キーワード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Boost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Thread, Regex, Chrono, ……</a:t>
            </a:r>
          </a:p>
          <a:p>
            <a:pPr lvl="1"/>
            <a:r>
              <a:rPr kumimoji="1" lang="ja-JP" altLang="en-US" dirty="0" smtClean="0">
                <a:solidFill>
                  <a:srgbClr val="A31515"/>
                </a:solidFill>
              </a:rPr>
              <a:t>奥の手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std</a:t>
            </a:r>
            <a:r>
              <a:rPr kumimoji="1" lang="ja-JP" altLang="en-US" dirty="0" smtClean="0"/>
              <a:t>名前空間に勝手に定義する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Boost</a:t>
            </a:r>
            <a:r>
              <a:rPr lang="ja-JP" altLang="en-US" dirty="0" smtClean="0"/>
              <a:t>から拝借</a:t>
            </a:r>
            <a:r>
              <a:rPr lang="en-US" altLang="ja-JP" dirty="0" smtClean="0"/>
              <a:t>: using boost::…</a:t>
            </a:r>
          </a:p>
          <a:p>
            <a:pPr lvl="2"/>
            <a:r>
              <a:rPr kumimoji="1" lang="ja-JP" altLang="en-US" dirty="0" smtClean="0"/>
              <a:t>自前実装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stoi</a:t>
            </a:r>
            <a:r>
              <a:rPr kumimoji="1" lang="en-US" altLang="ja-JP" dirty="0" smtClean="0"/>
              <a:t>(…) {}</a:t>
            </a:r>
          </a:p>
        </p:txBody>
      </p:sp>
    </p:spTree>
    <p:extLst>
      <p:ext uri="{BB962C8B-B14F-4D97-AF65-F5344CB8AC3E}">
        <p14:creationId xmlns:p14="http://schemas.microsoft.com/office/powerpoint/2010/main" val="3411398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追加情報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/>
              <a:t>Visual Studio 2005 </a:t>
            </a:r>
            <a:r>
              <a:rPr lang="ja-JP" altLang="en-US" sz="2800" dirty="0"/>
              <a:t>サポート終了の</a:t>
            </a:r>
            <a:r>
              <a:rPr lang="ja-JP" altLang="en-US" sz="2800" dirty="0" smtClean="0"/>
              <a:t>お知らせ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400" dirty="0" smtClean="0"/>
              <a:t>Visual </a:t>
            </a:r>
            <a:r>
              <a:rPr lang="en-US" altLang="ja-JP" sz="2400" dirty="0"/>
              <a:t>Studio </a:t>
            </a:r>
            <a:r>
              <a:rPr lang="ja-JP" altLang="en-US" sz="2400" dirty="0"/>
              <a:t>日本チーム </a:t>
            </a:r>
            <a:r>
              <a:rPr lang="en-US" altLang="ja-JP" sz="2400" dirty="0" smtClean="0"/>
              <a:t>Blog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400" dirty="0" smtClean="0">
                <a:hlinkClick r:id="rId2"/>
              </a:rPr>
              <a:t>https</a:t>
            </a:r>
            <a:r>
              <a:rPr lang="en-US" altLang="ja-JP" sz="2400" dirty="0">
                <a:hlinkClick r:id="rId2"/>
              </a:rPr>
              <a:t>://blogs.msdn.microsoft.com/visualstudio_jpn/2016/03/10/visual-studio-2005</a:t>
            </a:r>
            <a:r>
              <a:rPr lang="en-US" altLang="ja-JP" sz="2400" dirty="0" smtClean="0">
                <a:hlinkClick r:id="rId2"/>
              </a:rPr>
              <a:t>/</a:t>
            </a:r>
            <a:endParaRPr lang="en-US" altLang="ja-JP" sz="2400" dirty="0" smtClean="0"/>
          </a:p>
          <a:p>
            <a:r>
              <a:rPr lang="en-US" altLang="ja-JP" sz="2800" dirty="0" smtClean="0"/>
              <a:t>Visual Studio 2005</a:t>
            </a:r>
            <a:r>
              <a:rPr lang="ja-JP" altLang="en-US" sz="2800" dirty="0" smtClean="0"/>
              <a:t>は</a:t>
            </a:r>
            <a:r>
              <a:rPr lang="en-US" altLang="ja-JP" sz="2800" dirty="0"/>
              <a:t>2016</a:t>
            </a:r>
            <a:r>
              <a:rPr lang="ja-JP" altLang="en-US" sz="2800" dirty="0"/>
              <a:t>年</a:t>
            </a:r>
            <a:r>
              <a:rPr lang="en-US" altLang="ja-JP" sz="2800" dirty="0"/>
              <a:t>4</a:t>
            </a:r>
            <a:r>
              <a:rPr lang="ja-JP" altLang="en-US" sz="2800" dirty="0"/>
              <a:t>月</a:t>
            </a:r>
            <a:r>
              <a:rPr lang="en-US" altLang="ja-JP" sz="2800" dirty="0"/>
              <a:t>11</a:t>
            </a:r>
            <a:r>
              <a:rPr lang="ja-JP" altLang="en-US" sz="2800" dirty="0"/>
              <a:t>日</a:t>
            </a:r>
            <a:r>
              <a:rPr lang="ja-JP" altLang="en-US" sz="2800" dirty="0" smtClean="0"/>
              <a:t>で</a:t>
            </a:r>
            <a:r>
              <a:rPr lang="ja-JP" altLang="en-US" sz="2800" b="1" dirty="0"/>
              <a:t>サポート</a:t>
            </a:r>
            <a:r>
              <a:rPr lang="ja-JP" altLang="en-US" sz="2800" b="1" dirty="0" smtClean="0"/>
              <a:t>終了</a:t>
            </a:r>
            <a:endParaRPr lang="en-US" altLang="ja-JP" sz="2800" b="1" dirty="0" smtClean="0"/>
          </a:p>
          <a:p>
            <a:pPr lvl="1"/>
            <a:r>
              <a:rPr lang="en-US" altLang="ja-JP" sz="2400" dirty="0" smtClean="0"/>
              <a:t>Visual </a:t>
            </a:r>
            <a:r>
              <a:rPr lang="en-US" altLang="ja-JP" sz="2400" dirty="0"/>
              <a:t>C++ </a:t>
            </a:r>
            <a:r>
              <a:rPr lang="en-US" altLang="ja-JP" sz="2400" dirty="0" smtClean="0"/>
              <a:t>2005</a:t>
            </a:r>
            <a:r>
              <a:rPr lang="ja-JP" altLang="en-US" sz="2400" dirty="0" smtClean="0"/>
              <a:t>も含まれる</a:t>
            </a:r>
            <a:endParaRPr lang="en-US" altLang="ja-JP" sz="2400" dirty="0" smtClean="0"/>
          </a:p>
          <a:p>
            <a:r>
              <a:rPr lang="ja-JP" altLang="en-US" b="1" dirty="0" smtClean="0"/>
              <a:t>お疲れ様でした</a:t>
            </a:r>
            <a:r>
              <a:rPr lang="en-US" altLang="ja-JP" b="1" dirty="0" smtClean="0"/>
              <a:t>Visual Studio 2005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83631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license.im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848" y="5812609"/>
            <a:ext cx="804672" cy="283464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600891" y="5271298"/>
            <a:ext cx="73543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en-US" altLang="ja-JP" dirty="0" smtClean="0"/>
              <a:t>This work is licensed under a </a:t>
            </a:r>
            <a:r>
              <a:rPr kumimoji="1" lang="en-US" altLang="ja-JP" dirty="0" smtClean="0">
                <a:hlinkClick r:id="rId3"/>
              </a:rPr>
              <a:t>Creative Commons </a:t>
            </a:r>
            <a:r>
              <a:rPr lang="en-US" altLang="ja-JP" dirty="0">
                <a:hlinkClick r:id="rId3"/>
              </a:rPr>
              <a:t>Attribution-</a:t>
            </a:r>
            <a:r>
              <a:rPr lang="en-US" altLang="ja-JP" dirty="0" err="1">
                <a:hlinkClick r:id="rId3"/>
              </a:rPr>
              <a:t>ShareAlike</a:t>
            </a:r>
            <a:r>
              <a:rPr lang="en-US" altLang="ja-JP" dirty="0">
                <a:hlinkClick r:id="rId3"/>
              </a:rPr>
              <a:t> 4.0 International </a:t>
            </a:r>
            <a:r>
              <a:rPr kumimoji="1" lang="en-US" altLang="ja-JP" dirty="0" smtClean="0">
                <a:hlinkClick r:id="rId3"/>
              </a:rPr>
              <a:t>License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119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</a:t>
            </a:r>
            <a:r>
              <a:rPr kumimoji="1" lang="en-US" altLang="ja-JP" sz="5400" dirty="0" smtClean="0"/>
              <a:t>1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取り扱っていないこと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dirty="0" smtClean="0"/>
              <a:t>リファクタリング</a:t>
            </a:r>
            <a:endParaRPr lang="en-US" altLang="ja-JP" sz="3600" dirty="0" smtClean="0"/>
          </a:p>
          <a:p>
            <a:pPr lvl="1"/>
            <a:r>
              <a:rPr lang="ja-JP" altLang="en-US" dirty="0" smtClean="0"/>
              <a:t>既存コードはまだまだこれから</a:t>
            </a:r>
            <a:endParaRPr lang="en-US" altLang="ja-JP" dirty="0" smtClean="0"/>
          </a:p>
          <a:p>
            <a:r>
              <a:rPr lang="ja-JP" altLang="en-US" sz="3600" dirty="0" smtClean="0"/>
              <a:t>新バージョン</a:t>
            </a:r>
            <a:r>
              <a:rPr lang="ja-JP" altLang="en-US" sz="3600" dirty="0"/>
              <a:t>のコンパイラを職場に導入する</a:t>
            </a:r>
            <a:r>
              <a:rPr lang="ja-JP" altLang="en-US" sz="3600" dirty="0" smtClean="0"/>
              <a:t>方法</a:t>
            </a:r>
            <a:endParaRPr lang="en-US" altLang="ja-JP" sz="3600" dirty="0" smtClean="0"/>
          </a:p>
          <a:p>
            <a:pPr lvl="1"/>
            <a:r>
              <a:rPr lang="ja-JP" altLang="en-US" dirty="0" smtClean="0"/>
              <a:t>必要性をアピールするなど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2951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</a:t>
            </a:r>
            <a:r>
              <a:rPr kumimoji="1" lang="en-US" altLang="ja-JP" sz="5400" dirty="0" smtClean="0"/>
              <a:t>2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行儀悪いコード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600" dirty="0"/>
              <a:t>Undefined </a:t>
            </a:r>
            <a:r>
              <a:rPr lang="en-US" altLang="ja-JP" sz="3600" dirty="0" smtClean="0"/>
              <a:t>behavior</a:t>
            </a:r>
            <a:r>
              <a:rPr lang="ja-JP" altLang="en-US" sz="3600" dirty="0" smtClean="0"/>
              <a:t>な書き方が登場します</a:t>
            </a:r>
            <a:endParaRPr lang="en-US" altLang="ja-JP" sz="3600" dirty="0"/>
          </a:p>
          <a:p>
            <a:pPr lvl="1"/>
            <a:r>
              <a:rPr lang="ja-JP" altLang="en-US" dirty="0" smtClean="0"/>
              <a:t>積極的</a:t>
            </a:r>
            <a:r>
              <a:rPr lang="ja-JP" altLang="en-US" dirty="0"/>
              <a:t>に推奨するものでは</a:t>
            </a:r>
            <a:r>
              <a:rPr lang="ja-JP" altLang="en-US" dirty="0" smtClean="0"/>
              <a:t>ありません</a:t>
            </a:r>
            <a:endParaRPr lang="ja-JP" altLang="en-US" dirty="0"/>
          </a:p>
          <a:p>
            <a:pPr lvl="1"/>
            <a:r>
              <a:rPr lang="ja-JP" altLang="en-US" dirty="0"/>
              <a:t>（良い子のみんなは真似しないでね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2737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sz="4400" dirty="0" smtClean="0"/>
              <a:t>1</a:t>
            </a:r>
            <a:r>
              <a:rPr lang="ja-JP" altLang="en-US" dirty="0" smtClean="0"/>
              <a:t>章 </a:t>
            </a:r>
            <a:r>
              <a:rPr lang="ja-JP" altLang="en-US" sz="4000" dirty="0" smtClean="0"/>
              <a:t>始まり</a:t>
            </a:r>
            <a:endParaRPr lang="en-US" altLang="ja-JP" sz="4000" dirty="0" smtClean="0"/>
          </a:p>
          <a:p>
            <a:r>
              <a:rPr kumimoji="1" lang="ja-JP" altLang="en-US" dirty="0" smtClean="0"/>
              <a:t>第</a:t>
            </a:r>
            <a:r>
              <a:rPr kumimoji="1" lang="en-US" altLang="ja-JP" sz="4400" dirty="0" smtClean="0"/>
              <a:t>2</a:t>
            </a:r>
            <a:r>
              <a:rPr kumimoji="1" lang="ja-JP" altLang="en-US" dirty="0" smtClean="0"/>
              <a:t>章 </a:t>
            </a:r>
            <a:r>
              <a:rPr kumimoji="1" lang="ja-JP" altLang="en-US" sz="4000" dirty="0" smtClean="0"/>
              <a:t>泥沼</a:t>
            </a:r>
            <a:endParaRPr kumimoji="1" lang="en-US" altLang="ja-JP" sz="4000" dirty="0" smtClean="0"/>
          </a:p>
          <a:p>
            <a:r>
              <a:rPr kumimoji="1" lang="ja-JP" altLang="en-US" dirty="0" smtClean="0"/>
              <a:t>第</a:t>
            </a:r>
            <a:r>
              <a:rPr kumimoji="1" lang="en-US" altLang="ja-JP" sz="4400" dirty="0" smtClean="0"/>
              <a:t>3</a:t>
            </a:r>
            <a:r>
              <a:rPr kumimoji="1" lang="ja-JP" altLang="en-US" dirty="0" smtClean="0"/>
              <a:t>章 </a:t>
            </a:r>
            <a:r>
              <a:rPr kumimoji="1" lang="ja-JP" altLang="en-US" sz="4000" dirty="0" smtClean="0"/>
              <a:t>光</a:t>
            </a:r>
            <a:endParaRPr kumimoji="1" lang="en-US" altLang="ja-JP" sz="4000" dirty="0" smtClean="0"/>
          </a:p>
          <a:p>
            <a:r>
              <a:rPr kumimoji="1" lang="ja-JP" altLang="en-US" sz="3600" dirty="0" smtClean="0"/>
              <a:t>まとめ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0810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sz="5400" dirty="0"/>
              <a:t>1</a:t>
            </a:r>
            <a:r>
              <a:rPr lang="ja-JP" altLang="en-US" dirty="0"/>
              <a:t>章 始まり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201x</a:t>
            </a:r>
            <a:r>
              <a:rPr kumimoji="1" lang="ja-JP" altLang="en-US" dirty="0" smtClean="0"/>
              <a:t>年、ある</a:t>
            </a:r>
            <a:r>
              <a:rPr kumimoji="1" lang="en-US" altLang="ja-JP" dirty="0" smtClean="0"/>
              <a:t>Win</a:t>
            </a:r>
            <a:r>
              <a:rPr kumimoji="1" lang="ja-JP" altLang="en-US" dirty="0" smtClean="0"/>
              <a:t>アプリ開発に配属</a:t>
            </a:r>
            <a:endParaRPr kumimoji="1" lang="en-US" altLang="ja-JP" dirty="0" smtClean="0"/>
          </a:p>
          <a:p>
            <a:r>
              <a:rPr kumimoji="1" lang="ja-JP" altLang="en-US" dirty="0" smtClean="0"/>
              <a:t>コンパイラ</a:t>
            </a:r>
            <a:r>
              <a:rPr lang="en-US" altLang="ja-JP" dirty="0"/>
              <a:t>: Visual C++ </a:t>
            </a:r>
            <a:r>
              <a:rPr lang="en-US" altLang="ja-JP" dirty="0" smtClean="0"/>
              <a:t>2005</a:t>
            </a:r>
          </a:p>
          <a:p>
            <a:pPr lvl="1"/>
            <a:r>
              <a:rPr kumimoji="1" lang="ja-JP" altLang="en-US" dirty="0" smtClean="0"/>
              <a:t>もう</a:t>
            </a:r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も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も出ていた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2012</a:t>
            </a:r>
            <a:r>
              <a:rPr lang="ja-JP" altLang="en-US" dirty="0" smtClean="0"/>
              <a:t>も出た頃？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264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C++11</a:t>
            </a:r>
            <a:r>
              <a:rPr kumimoji="1" lang="ja-JP" altLang="en-US" dirty="0" smtClean="0"/>
              <a:t>はいいぞ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もう体は</a:t>
            </a:r>
            <a:r>
              <a:rPr kumimoji="1" lang="en-US" altLang="ja-JP" dirty="0" smtClean="0"/>
              <a:t>C++11</a:t>
            </a:r>
            <a:r>
              <a:rPr kumimoji="1" lang="ja-JP" altLang="en-US" dirty="0" smtClean="0"/>
              <a:t>に適応し始めていた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ラムダ式とか使いたい。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将来を見据えて、少しずつ</a:t>
            </a:r>
            <a:r>
              <a:rPr kumimoji="1" lang="en-US" altLang="ja-JP" dirty="0" smtClean="0"/>
              <a:t>C++11</a:t>
            </a:r>
            <a:r>
              <a:rPr kumimoji="1" lang="ja-JP" altLang="en-US" dirty="0" err="1" smtClean="0"/>
              <a:t>っぽい</a:t>
            </a:r>
            <a:r>
              <a:rPr kumimoji="1" lang="ja-JP" altLang="en-US" dirty="0" smtClean="0"/>
              <a:t>コードを書こうと決めた。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312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C++11</a:t>
            </a:r>
            <a:r>
              <a:rPr kumimoji="1" lang="ja-JP" altLang="en-US" dirty="0" smtClean="0"/>
              <a:t>っぽさ その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VC++ 2005</a:t>
            </a:r>
            <a:r>
              <a:rPr kumimoji="1" lang="ja-JP" altLang="en-US" dirty="0" smtClean="0"/>
              <a:t>コンパイラのがんばり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テンプレートの</a:t>
            </a:r>
            <a:r>
              <a:rPr lang="en-US" altLang="ja-JP" dirty="0" smtClean="0"/>
              <a:t>&gt;&gt;</a:t>
            </a:r>
            <a:r>
              <a:rPr lang="ja-JP" altLang="en-US" dirty="0" smtClean="0"/>
              <a:t>を空白無しで書く</a:t>
            </a:r>
            <a:endParaRPr lang="en-US" altLang="ja-JP" dirty="0" smtClean="0"/>
          </a:p>
          <a:p>
            <a:pPr lvl="1"/>
            <a:r>
              <a:rPr lang="en-US" altLang="ja-JP" dirty="0">
                <a:solidFill>
                  <a:srgbClr val="0000FF"/>
                </a:solidFill>
              </a:rPr>
              <a:t>override</a:t>
            </a:r>
            <a:r>
              <a:rPr lang="ja-JP" altLang="en-US" dirty="0" smtClean="0"/>
              <a:t>キーワードを使う</a:t>
            </a:r>
            <a:endParaRPr lang="en-US" altLang="ja-JP" dirty="0" smtClean="0"/>
          </a:p>
          <a:p>
            <a:pPr lvl="1"/>
            <a:r>
              <a:rPr lang="en-US" altLang="ja-JP" dirty="0" err="1"/>
              <a:t>enum</a:t>
            </a:r>
            <a:r>
              <a:rPr lang="ja-JP" altLang="en-US" dirty="0"/>
              <a:t>の</a:t>
            </a:r>
            <a:r>
              <a:rPr lang="ja-JP" altLang="en-US" dirty="0" smtClean="0"/>
              <a:t>基底型</a:t>
            </a:r>
            <a:endParaRPr lang="en-US" altLang="ja-JP" dirty="0" smtClean="0"/>
          </a:p>
          <a:p>
            <a:pPr lvl="2"/>
            <a:r>
              <a:rPr lang="en-US" altLang="ja-JP" dirty="0" err="1">
                <a:solidFill>
                  <a:srgbClr val="0000FF"/>
                </a:solidFill>
              </a:rPr>
              <a:t>enum</a:t>
            </a:r>
            <a:r>
              <a:rPr lang="en-US" altLang="ja-JP" dirty="0"/>
              <a:t> X : </a:t>
            </a:r>
            <a:r>
              <a:rPr lang="en-US" altLang="ja-JP" dirty="0" err="1">
                <a:solidFill>
                  <a:srgbClr val="0000FF"/>
                </a:solidFill>
              </a:rPr>
              <a:t>int</a:t>
            </a:r>
            <a:r>
              <a:rPr lang="en-US" altLang="ja-JP" dirty="0"/>
              <a:t> { a </a:t>
            </a:r>
            <a:r>
              <a:rPr lang="en-US" altLang="ja-JP" dirty="0" smtClean="0"/>
              <a:t>};</a:t>
            </a:r>
          </a:p>
          <a:p>
            <a:pPr lvl="2"/>
            <a:r>
              <a:rPr lang="ja-JP" altLang="en-US" dirty="0" smtClean="0"/>
              <a:t>上の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の指定</a:t>
            </a:r>
            <a:endParaRPr lang="en-US" altLang="ja-JP" dirty="0" smtClean="0"/>
          </a:p>
          <a:p>
            <a:pPr lvl="1"/>
            <a:r>
              <a:rPr lang="en-US" altLang="ja-JP" dirty="0" err="1"/>
              <a:t>enum</a:t>
            </a:r>
            <a:r>
              <a:rPr lang="ja-JP" altLang="en-US" dirty="0"/>
              <a:t>列挙子の</a:t>
            </a:r>
            <a:r>
              <a:rPr lang="ja-JP" altLang="en-US" dirty="0" smtClean="0"/>
              <a:t>スコープ付きでの参照</a:t>
            </a:r>
            <a:endParaRPr lang="en-US" altLang="ja-JP" dirty="0" smtClean="0"/>
          </a:p>
          <a:p>
            <a:pPr lvl="2"/>
            <a:r>
              <a:rPr lang="en-US" altLang="ja-JP" dirty="0"/>
              <a:t>X::a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58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C++11</a:t>
            </a:r>
            <a:r>
              <a:rPr lang="ja-JP" altLang="en-US" dirty="0"/>
              <a:t>っぽさ </a:t>
            </a:r>
            <a:r>
              <a:rPr lang="ja-JP" altLang="en-US" dirty="0" smtClean="0"/>
              <a:t>その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nullptr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C++03</a:t>
            </a:r>
            <a:r>
              <a:rPr lang="ja-JP" altLang="en-US" dirty="0" smtClean="0"/>
              <a:t>環境では作れる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smtClean="0">
                <a:hlinkClick r:id="rId2"/>
              </a:rPr>
              <a:t>ja.wikibooks.org/wiki/More_C%2B%2B_Idioms/nullptr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全く使われていなかったが、積極的に使うようにした。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911325"/>
      </p:ext>
    </p:extLst>
  </p:cSld>
  <p:clrMapOvr>
    <a:masterClrMapping/>
  </p:clrMapOvr>
</p:sld>
</file>

<file path=ppt/theme/theme1.xml><?xml version="1.0" encoding="utf-8"?>
<a:theme xmlns:a="http://schemas.openxmlformats.org/drawingml/2006/main" name="ysk-noh-2">
  <a:themeElements>
    <a:clrScheme name="BLUEPRNT_TP01068987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M+ 2c (presen)">
      <a:majorFont>
        <a:latin typeface="M+ 2c black"/>
        <a:ea typeface="M+ 2c black"/>
        <a:cs typeface="M+ 2c black"/>
      </a:majorFont>
      <a:minorFont>
        <a:latin typeface="M+ 2c heavy"/>
        <a:ea typeface="M+ 2c heavy"/>
        <a:cs typeface="M+ 2c heavy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PRNT_TP01068987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ysk-noh-2" id="{DF6732E2-B973-46E4-93BB-9A339884C470}" vid="{363C09D8-72CA-4451-899C-C36D973677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ysk-noh</Template>
  <TotalTime>548</TotalTime>
  <Words>614</Words>
  <Application>Microsoft Office PowerPoint</Application>
  <PresentationFormat>画面に合わせる (4:3)</PresentationFormat>
  <Paragraphs>129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0" baseType="lpstr">
      <vt:lpstr>M+ 2c medium</vt:lpstr>
      <vt:lpstr>M+ 2c black</vt:lpstr>
      <vt:lpstr>M+ 2c heavy</vt:lpstr>
      <vt:lpstr>ysk-noh-2</vt:lpstr>
      <vt:lpstr>エクスリームC++11/14 プログラミング</vt:lpstr>
      <vt:lpstr>自分</vt:lpstr>
      <vt:lpstr>注意1: 取り扱っていないこと</vt:lpstr>
      <vt:lpstr>注意2: 行儀悪いコード</vt:lpstr>
      <vt:lpstr>目次</vt:lpstr>
      <vt:lpstr>第1章 始まり</vt:lpstr>
      <vt:lpstr>C++11はいいぞ</vt:lpstr>
      <vt:lpstr>C++11っぽさ その1</vt:lpstr>
      <vt:lpstr>C++11っぽさ その2</vt:lpstr>
      <vt:lpstr>C++11っぽさ その3</vt:lpstr>
      <vt:lpstr>C++11っぽさ その3</vt:lpstr>
      <vt:lpstr>BOOST_STATIC_CONSTEXPR</vt:lpstr>
      <vt:lpstr>第2章 泥沼</vt:lpstr>
      <vt:lpstr>C++03がとっさに書けない</vt:lpstr>
      <vt:lpstr>C++03がとっさに書けない</vt:lpstr>
      <vt:lpstr>悪魔の囁き</vt:lpstr>
      <vt:lpstr>ヘッダーファイルcxx11.h</vt:lpstr>
      <vt:lpstr>ヘッダーファイルcxx11.h</vt:lpstr>
      <vt:lpstr>第3章 光</vt:lpstr>
      <vt:lpstr>バージョン違いの混在環境</vt:lpstr>
      <vt:lpstr>TODOも解消</vt:lpstr>
      <vt:lpstr>TODOも解消</vt:lpstr>
      <vt:lpstr>今考えていること</vt:lpstr>
      <vt:lpstr>まとめ</vt:lpstr>
      <vt:lpstr>追加情報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エクストリームC++11/14プログラミング</dc:title>
  <dc:creator>Yusuke Ichinohe</dc:creator>
  <cp:keywords>Boost.勉強会</cp:keywords>
  <dc:description>Boost.勉強会 #20 東京 発表資料</dc:description>
  <cp:lastModifiedBy>Yusuke Ichinohe</cp:lastModifiedBy>
  <cp:revision>183</cp:revision>
  <dcterms:created xsi:type="dcterms:W3CDTF">2012-09-22T18:30:08Z</dcterms:created>
  <dcterms:modified xsi:type="dcterms:W3CDTF">2016-07-24T16:40:20Z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standard&amp;commercial=y&amp;derivatives=sa&amp;jurisdiction=jp</vt:lpwstr>
  </property>
  <property fmtid="{D5CDD505-2E9C-101B-9397-08002B2CF9AE}" pid="3" name="CreativeCommonsLicenseURL">
    <vt:lpwstr>http://creativecommons.org/licenses/by-sa/2.1/jp/</vt:lpwstr>
  </property>
  <property fmtid="{D5CDD505-2E9C-101B-9397-08002B2CF9AE}" pid="4" name="CreativeCommonsLicenseXml">
    <vt:lpwstr>&lt;?xml version="1.0" encoding="utf-8"?&gt;&lt;result&gt;&lt;license-uri&gt;http://creativecommons.org/licenses/by-sa/2.1/jp/&lt;/license-uri&gt;&lt;license-name&gt;Attribution-ShareAlike 2.1 Japan&lt;/license-name&gt;&lt;deprecated&gt;false&lt;/deprecated&gt;&lt;rdf&gt;&lt;rdf:RDF xmlns="http://creativecommon</vt:lpwstr>
  </property>
  <property fmtid="{D5CDD505-2E9C-101B-9397-08002B2CF9AE}" pid="5" name="_MarkAsFinal">
    <vt:bool>true</vt:bool>
  </property>
</Properties>
</file>