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embeddedFontLst>
    <p:embeddedFont>
      <p:font typeface="M+ 2c black" pitchFamily="50" charset="-128"/>
      <p:bold r:id="rId23"/>
    </p:embeddedFont>
    <p:embeddedFont>
      <p:font typeface="M+ 2c heavy" pitchFamily="50" charset="-128"/>
      <p:bold r:id="rId24"/>
    </p:embeddedFont>
  </p:embeddedFont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-7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90"/>
            <p:cNvGrpSpPr>
              <a:grpSpLocks/>
            </p:cNvGrpSpPr>
            <p:nvPr/>
          </p:nvGrpSpPr>
          <p:grpSpPr bwMode="auto">
            <a:xfrm>
              <a:off x="696" y="1979"/>
              <a:ext cx="3132" cy="324"/>
              <a:chOff x="696" y="894"/>
              <a:chExt cx="3132" cy="324"/>
            </a:xfrm>
          </p:grpSpPr>
          <p:sp>
            <p:nvSpPr>
              <p:cNvPr id="87" name="Rectangle 86"/>
              <p:cNvSpPr>
                <a:spLocks noChangeArrowheads="1"/>
              </p:cNvSpPr>
              <p:nvPr/>
            </p:nvSpPr>
            <p:spPr bwMode="ltGray">
              <a:xfrm>
                <a:off x="696" y="894"/>
                <a:ext cx="1104" cy="28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88" name="Rectangle 87"/>
              <p:cNvSpPr>
                <a:spLocks noChangeArrowheads="1"/>
              </p:cNvSpPr>
              <p:nvPr/>
            </p:nvSpPr>
            <p:spPr bwMode="ltGray">
              <a:xfrm>
                <a:off x="696" y="1122"/>
                <a:ext cx="1440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89" name="Rectangle 88"/>
              <p:cNvSpPr>
                <a:spLocks noChangeArrowheads="1"/>
              </p:cNvSpPr>
              <p:nvPr/>
            </p:nvSpPr>
            <p:spPr bwMode="ltGray">
              <a:xfrm>
                <a:off x="1716" y="1068"/>
                <a:ext cx="2112" cy="10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90" name="Rectangle 89"/>
              <p:cNvSpPr>
                <a:spLocks noChangeArrowheads="1"/>
              </p:cNvSpPr>
              <p:nvPr/>
            </p:nvSpPr>
            <p:spPr bwMode="ltGray">
              <a:xfrm>
                <a:off x="1713" y="954"/>
                <a:ext cx="1872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6" name="Rectangle 56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4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65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6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7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8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9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0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1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2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3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4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5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6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7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8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79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0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1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2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3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4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5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86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35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6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37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38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39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0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1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2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3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4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5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6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7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8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49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0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1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2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3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4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5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6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7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8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59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0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1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2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3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64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8" name="Group 63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29" name="Rectangle 64" descr="60%"/>
              <p:cNvSpPr>
                <a:spLocks noChangeArrowheads="1"/>
              </p:cNvSpPr>
              <p:nvPr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30" name="Line 65"/>
              <p:cNvSpPr>
                <a:spLocks noChangeShapeType="1"/>
              </p:cNvSpPr>
              <p:nvPr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31" name="Line 66"/>
              <p:cNvSpPr>
                <a:spLocks noChangeShapeType="1"/>
              </p:cNvSpPr>
              <p:nvPr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32" name="Line 67"/>
              <p:cNvSpPr>
                <a:spLocks noChangeShapeType="1"/>
              </p:cNvSpPr>
              <p:nvPr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33" name="Line 68"/>
              <p:cNvSpPr>
                <a:spLocks noChangeShapeType="1"/>
              </p:cNvSpPr>
              <p:nvPr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9" name="Line 8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grpSp>
          <p:nvGrpSpPr>
            <p:cNvPr id="10" name="Group 106"/>
            <p:cNvGrpSpPr>
              <a:grpSpLocks/>
            </p:cNvGrpSpPr>
            <p:nvPr/>
          </p:nvGrpSpPr>
          <p:grpSpPr bwMode="auto">
            <a:xfrm>
              <a:off x="261" y="1962"/>
              <a:ext cx="3567" cy="1494"/>
              <a:chOff x="261" y="877"/>
              <a:chExt cx="3567" cy="1494"/>
            </a:xfrm>
          </p:grpSpPr>
          <p:sp>
            <p:nvSpPr>
              <p:cNvPr id="11" name="Line 82"/>
              <p:cNvSpPr>
                <a:spLocks noChangeShapeType="1"/>
              </p:cNvSpPr>
              <p:nvPr/>
            </p:nvSpPr>
            <p:spPr bwMode="ltGray">
              <a:xfrm flipH="1">
                <a:off x="261" y="951"/>
                <a:ext cx="1533" cy="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2" name="Line 83"/>
              <p:cNvSpPr>
                <a:spLocks noChangeShapeType="1"/>
              </p:cNvSpPr>
              <p:nvPr/>
            </p:nvSpPr>
            <p:spPr bwMode="ltGray">
              <a:xfrm>
                <a:off x="383" y="879"/>
                <a:ext cx="0" cy="149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3" name="Arc 84"/>
              <p:cNvSpPr>
                <a:spLocks/>
              </p:cNvSpPr>
              <p:nvPr/>
            </p:nvSpPr>
            <p:spPr bwMode="ltGray">
              <a:xfrm rot="16200000" flipH="1">
                <a:off x="302" y="87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4" name="Arc 91"/>
              <p:cNvSpPr>
                <a:spLocks/>
              </p:cNvSpPr>
              <p:nvPr/>
            </p:nvSpPr>
            <p:spPr bwMode="ltGray">
              <a:xfrm>
                <a:off x="692" y="895"/>
                <a:ext cx="267" cy="209"/>
              </a:xfrm>
              <a:custGeom>
                <a:avLst/>
                <a:gdLst>
                  <a:gd name="G0" fmla="+- 16787 0 0"/>
                  <a:gd name="G1" fmla="+- 8563 0 0"/>
                  <a:gd name="G2" fmla="+- 21600 0 0"/>
                  <a:gd name="T0" fmla="*/ 36617 w 38387"/>
                  <a:gd name="T1" fmla="*/ 0 h 30163"/>
                  <a:gd name="T2" fmla="*/ 0 w 38387"/>
                  <a:gd name="T3" fmla="*/ 22156 h 30163"/>
                  <a:gd name="T4" fmla="*/ 16787 w 38387"/>
                  <a:gd name="T5" fmla="*/ 8563 h 30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387" h="30163" fill="none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</a:path>
                  <a:path w="38387" h="30163" stroke="0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  <a:lnTo>
                      <a:pt x="16787" y="856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5" name="Arc 92"/>
              <p:cNvSpPr>
                <a:spLocks/>
              </p:cNvSpPr>
              <p:nvPr/>
            </p:nvSpPr>
            <p:spPr bwMode="ltGray">
              <a:xfrm flipV="1">
                <a:off x="834" y="893"/>
                <a:ext cx="288" cy="322"/>
              </a:xfrm>
              <a:custGeom>
                <a:avLst/>
                <a:gdLst>
                  <a:gd name="G0" fmla="+- 21600 0 0"/>
                  <a:gd name="G1" fmla="+- 5361 0 0"/>
                  <a:gd name="G2" fmla="+- 21600 0 0"/>
                  <a:gd name="T0" fmla="*/ 10995 w 21600"/>
                  <a:gd name="T1" fmla="*/ 24179 h 24179"/>
                  <a:gd name="T2" fmla="*/ 676 w 21600"/>
                  <a:gd name="T3" fmla="*/ 0 h 24179"/>
                  <a:gd name="T4" fmla="*/ 21600 w 21600"/>
                  <a:gd name="T5" fmla="*/ 5361 h 24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179" fill="none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</a:path>
                  <a:path w="21600" h="24179" stroke="0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  <a:lnTo>
                      <a:pt x="21600" y="536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6" name="Arc 93"/>
              <p:cNvSpPr>
                <a:spLocks/>
              </p:cNvSpPr>
              <p:nvPr/>
            </p:nvSpPr>
            <p:spPr bwMode="ltGray">
              <a:xfrm flipV="1">
                <a:off x="1124" y="888"/>
                <a:ext cx="288" cy="329"/>
              </a:xfrm>
              <a:custGeom>
                <a:avLst/>
                <a:gdLst>
                  <a:gd name="G0" fmla="+- 0 0 0"/>
                  <a:gd name="G1" fmla="+- 4933 0 0"/>
                  <a:gd name="G2" fmla="+- 21600 0 0"/>
                  <a:gd name="T0" fmla="*/ 21029 w 21600"/>
                  <a:gd name="T1" fmla="*/ 0 h 24653"/>
                  <a:gd name="T2" fmla="*/ 8813 w 21600"/>
                  <a:gd name="T3" fmla="*/ 24653 h 24653"/>
                  <a:gd name="T4" fmla="*/ 0 w 21600"/>
                  <a:gd name="T5" fmla="*/ 4933 h 24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653" fill="none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</a:path>
                  <a:path w="21600" h="24653" stroke="0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  <a:lnTo>
                      <a:pt x="0" y="493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7" name="Line 94"/>
              <p:cNvSpPr>
                <a:spLocks noChangeShapeType="1"/>
              </p:cNvSpPr>
              <p:nvPr/>
            </p:nvSpPr>
            <p:spPr bwMode="ltGray">
              <a:xfrm flipV="1">
                <a:off x="720" y="891"/>
                <a:ext cx="417" cy="3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" name="Line 95"/>
              <p:cNvSpPr>
                <a:spLocks noChangeShapeType="1"/>
              </p:cNvSpPr>
              <p:nvPr/>
            </p:nvSpPr>
            <p:spPr bwMode="ltGray">
              <a:xfrm>
                <a:off x="771" y="891"/>
                <a:ext cx="300" cy="32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9" name="Arc 96"/>
              <p:cNvSpPr>
                <a:spLocks/>
              </p:cNvSpPr>
              <p:nvPr/>
            </p:nvSpPr>
            <p:spPr bwMode="ltGray">
              <a:xfrm flipV="1">
                <a:off x="2708" y="954"/>
                <a:ext cx="727" cy="619"/>
              </a:xfrm>
              <a:custGeom>
                <a:avLst/>
                <a:gdLst>
                  <a:gd name="G0" fmla="+- 18917 0 0"/>
                  <a:gd name="G1" fmla="+- 0 0 0"/>
                  <a:gd name="G2" fmla="+- 21600 0 0"/>
                  <a:gd name="T0" fmla="*/ 4536 w 18917"/>
                  <a:gd name="T1" fmla="*/ 16117 h 16117"/>
                  <a:gd name="T2" fmla="*/ 0 w 18917"/>
                  <a:gd name="T3" fmla="*/ 10426 h 16117"/>
                  <a:gd name="T4" fmla="*/ 18917 w 18917"/>
                  <a:gd name="T5" fmla="*/ 0 h 16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17" h="16117" fill="none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</a:path>
                  <a:path w="18917" h="16117" stroke="0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  <a:lnTo>
                      <a:pt x="18917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0" name="Arc 97"/>
              <p:cNvSpPr>
                <a:spLocks/>
              </p:cNvSpPr>
              <p:nvPr/>
            </p:nvSpPr>
            <p:spPr bwMode="ltGray">
              <a:xfrm>
                <a:off x="3076" y="922"/>
                <a:ext cx="425" cy="215"/>
              </a:xfrm>
              <a:custGeom>
                <a:avLst/>
                <a:gdLst>
                  <a:gd name="G0" fmla="+- 21430 0 0"/>
                  <a:gd name="G1" fmla="+- 0 0 0"/>
                  <a:gd name="G2" fmla="+- 21600 0 0"/>
                  <a:gd name="T0" fmla="*/ 42771 w 42771"/>
                  <a:gd name="T1" fmla="*/ 3334 h 21600"/>
                  <a:gd name="T2" fmla="*/ 0 w 42771"/>
                  <a:gd name="T3" fmla="*/ 2703 h 21600"/>
                  <a:gd name="T4" fmla="*/ 21430 w 42771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771" h="21600" fill="none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</a:path>
                  <a:path w="42771" h="21600" stroke="0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  <a:lnTo>
                      <a:pt x="21430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1" name="Arc 98"/>
              <p:cNvSpPr>
                <a:spLocks/>
              </p:cNvSpPr>
              <p:nvPr/>
            </p:nvSpPr>
            <p:spPr bwMode="ltGray">
              <a:xfrm flipH="1" flipV="1">
                <a:off x="3441" y="1037"/>
                <a:ext cx="288" cy="144"/>
              </a:xfrm>
              <a:custGeom>
                <a:avLst/>
                <a:gdLst>
                  <a:gd name="G0" fmla="+- 21571 0 0"/>
                  <a:gd name="G1" fmla="+- 0 0 0"/>
                  <a:gd name="G2" fmla="+- 21600 0 0"/>
                  <a:gd name="T0" fmla="*/ 43129 w 43129"/>
                  <a:gd name="T1" fmla="*/ 1348 h 21600"/>
                  <a:gd name="T2" fmla="*/ 0 w 43129"/>
                  <a:gd name="T3" fmla="*/ 1115 h 21600"/>
                  <a:gd name="T4" fmla="*/ 21571 w 431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29" h="21600" fill="none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</a:path>
                  <a:path w="43129" h="21600" stroke="0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  <a:lnTo>
                      <a:pt x="21571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2" name="Arc 99"/>
              <p:cNvSpPr>
                <a:spLocks/>
              </p:cNvSpPr>
              <p:nvPr/>
            </p:nvSpPr>
            <p:spPr bwMode="ltGray">
              <a:xfrm flipH="1" flipV="1">
                <a:off x="2745" y="1045"/>
                <a:ext cx="201" cy="130"/>
              </a:xfrm>
              <a:custGeom>
                <a:avLst/>
                <a:gdLst>
                  <a:gd name="G0" fmla="+- 21600 0 0"/>
                  <a:gd name="G1" fmla="+- 6405 0 0"/>
                  <a:gd name="G2" fmla="+- 21600 0 0"/>
                  <a:gd name="T0" fmla="*/ 42229 w 43200"/>
                  <a:gd name="T1" fmla="*/ 0 h 28005"/>
                  <a:gd name="T2" fmla="*/ 764 w 43200"/>
                  <a:gd name="T3" fmla="*/ 710 h 28005"/>
                  <a:gd name="T4" fmla="*/ 21600 w 43200"/>
                  <a:gd name="T5" fmla="*/ 6405 h 28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8005" fill="none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</a:path>
                  <a:path w="43200" h="28005" stroke="0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  <a:lnTo>
                      <a:pt x="21600" y="640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3" name="Line 100"/>
              <p:cNvSpPr>
                <a:spLocks noChangeShapeType="1"/>
              </p:cNvSpPr>
              <p:nvPr/>
            </p:nvSpPr>
            <p:spPr bwMode="ltGray">
              <a:xfrm>
                <a:off x="2784" y="960"/>
                <a:ext cx="219" cy="21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4" name="Line 101"/>
              <p:cNvSpPr>
                <a:spLocks noChangeShapeType="1"/>
              </p:cNvSpPr>
              <p:nvPr/>
            </p:nvSpPr>
            <p:spPr bwMode="ltGray">
              <a:xfrm>
                <a:off x="3282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5" name="Line 102"/>
              <p:cNvSpPr>
                <a:spLocks noChangeShapeType="1"/>
              </p:cNvSpPr>
              <p:nvPr/>
            </p:nvSpPr>
            <p:spPr bwMode="ltGray">
              <a:xfrm flipH="1">
                <a:off x="2976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6" name="Line 103"/>
              <p:cNvSpPr>
                <a:spLocks noChangeShapeType="1"/>
              </p:cNvSpPr>
              <p:nvPr/>
            </p:nvSpPr>
            <p:spPr bwMode="ltGray">
              <a:xfrm>
                <a:off x="3279" y="951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7" name="Line 104"/>
              <p:cNvSpPr>
                <a:spLocks noChangeShapeType="1"/>
              </p:cNvSpPr>
              <p:nvPr/>
            </p:nvSpPr>
            <p:spPr bwMode="ltGray">
              <a:xfrm>
                <a:off x="3579" y="951"/>
                <a:ext cx="0" cy="29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28" name="Line 105"/>
              <p:cNvSpPr>
                <a:spLocks noChangeShapeType="1"/>
              </p:cNvSpPr>
              <p:nvPr/>
            </p:nvSpPr>
            <p:spPr bwMode="ltGray">
              <a:xfrm>
                <a:off x="288" y="1176"/>
                <a:ext cx="354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33867" name="Rectangle 75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386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 baseline="0"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91" name="Rectangle 77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248400"/>
            <a:ext cx="133985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8973A8F-2636-4023-9C2D-C451794B22E8}" type="datetimeFigureOut">
              <a:rPr lang="ja-JP" altLang="en-US"/>
              <a:pPr>
                <a:defRPr/>
              </a:pPr>
              <a:t>2012/9/23</a:t>
            </a:fld>
            <a:endParaRPr lang="ja-JP" altLang="en-US" dirty="0"/>
          </a:p>
        </p:txBody>
      </p:sp>
      <p:sp>
        <p:nvSpPr>
          <p:cNvPr id="92" name="Rectangle 7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3" name="Rectangle 7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61087-EE1C-458F-8992-A5AB8CD8D69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BC31C-037E-4744-A9D8-6B5AC85498A9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D31DC-620A-40C9-A8C8-D5453686D93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12C9E-99BA-4E98-89C4-F6A99A441493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B0FA9-062A-487D-A70B-56D345216B9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kern="1200" spc="-1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kern="1200" spc="-100" baseline="0"/>
            </a:lvl1pPr>
            <a:lvl2pPr>
              <a:defRPr b="0" kern="1200" spc="-100" baseline="0"/>
            </a:lvl2pPr>
            <a:lvl3pPr>
              <a:defRPr b="0" kern="1200" spc="-100" baseline="0"/>
            </a:lvl3pPr>
            <a:lvl4pPr>
              <a:defRPr b="0" kern="1200" spc="-100" baseline="0"/>
            </a:lvl4pPr>
            <a:lvl5pPr>
              <a:defRPr b="0" kern="1200" spc="-100" baseline="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18060-69EB-4097-B99F-4F65642A8BB4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8DAC8-264A-472D-85FA-0CD35CF93E4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C7004-AD1B-42AE-9F52-FDD75F8CAC0A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CFC4-9E20-4D6B-97B3-AB9FB0D0C29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21EB2-2D79-4381-93BD-527F0D3EFF46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AF2B4-5E8A-4EE1-A5F8-FC79E95F40B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AD376-9889-4A9A-B684-CA2EE4027368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8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9E0EA-41EF-4D17-98A5-6589AC2F7DA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C3B76-7747-4CC0-8AC1-8C68A520DC65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1366C-877A-4303-B38B-223BF6660D2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D8046-B118-4B85-92F6-A09FA7F125A7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3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B4CF0-9834-4F29-A369-0D7C06DD0E7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B591F-BC81-48DE-BAD4-DC6B141A3E9C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EC255-A3A9-487A-9E11-A80AC236DD6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DE0B7-BAD4-4CF1-88F3-A673FCC69DC0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3B7EE-F901-45F8-8E5E-ECD1E10B708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843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3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3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4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5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</p:grpSp>
          <p:grpSp>
            <p:nvGrpSpPr>
              <p:cNvPr id="1058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845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6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7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  <p:sp>
              <p:nvSpPr>
                <p:cNvPr id="1848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>
                    <a:latin typeface="+mn-lt"/>
                    <a:ea typeface="+mn-ea"/>
                  </a:endParaRPr>
                </a:p>
              </p:txBody>
            </p:sp>
          </p:grpSp>
        </p:grpSp>
        <p:sp>
          <p:nvSpPr>
            <p:cNvPr id="18488" name="Rectangle 56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grpSp>
          <p:nvGrpSpPr>
            <p:cNvPr id="1034" name="Group 57"/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18490" name="Rectangle 58" descr="60%"/>
              <p:cNvSpPr>
                <a:spLocks noChangeArrowheads="1"/>
              </p:cNvSpPr>
              <p:nvPr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1" name="Line 59"/>
              <p:cNvSpPr>
                <a:spLocks noChangeShapeType="1"/>
              </p:cNvSpPr>
              <p:nvPr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2" name="Line 60"/>
              <p:cNvSpPr>
                <a:spLocks noChangeShapeType="1"/>
              </p:cNvSpPr>
              <p:nvPr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3" name="Line 61"/>
              <p:cNvSpPr>
                <a:spLocks noChangeShapeType="1"/>
              </p:cNvSpPr>
              <p:nvPr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4" name="Line 62"/>
              <p:cNvSpPr>
                <a:spLocks noChangeShapeType="1"/>
              </p:cNvSpPr>
              <p:nvPr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1035" name="Group 63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18496" name="Rectangle 64" descr="60%"/>
              <p:cNvSpPr>
                <a:spLocks noChangeArrowheads="1"/>
              </p:cNvSpPr>
              <p:nvPr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7" name="Line 65"/>
              <p:cNvSpPr>
                <a:spLocks noChangeShapeType="1"/>
              </p:cNvSpPr>
              <p:nvPr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8" name="Line 66"/>
              <p:cNvSpPr>
                <a:spLocks noChangeShapeType="1"/>
              </p:cNvSpPr>
              <p:nvPr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499" name="Line 67"/>
              <p:cNvSpPr>
                <a:spLocks noChangeShapeType="1"/>
              </p:cNvSpPr>
              <p:nvPr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0" name="Line 68"/>
              <p:cNvSpPr>
                <a:spLocks noChangeShapeType="1"/>
              </p:cNvSpPr>
              <p:nvPr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1036" name="Group 69"/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18502" name="Rectangle 70" descr="60%"/>
              <p:cNvSpPr>
                <a:spLocks noChangeArrowheads="1"/>
              </p:cNvSpPr>
              <p:nvPr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3" name="Line 71"/>
              <p:cNvSpPr>
                <a:spLocks noChangeShapeType="1"/>
              </p:cNvSpPr>
              <p:nvPr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4" name="Line 72"/>
              <p:cNvSpPr>
                <a:spLocks noChangeShapeType="1"/>
              </p:cNvSpPr>
              <p:nvPr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5" name="Line 73"/>
              <p:cNvSpPr>
                <a:spLocks noChangeShapeType="1"/>
              </p:cNvSpPr>
              <p:nvPr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06" name="Line 74"/>
              <p:cNvSpPr>
                <a:spLocks noChangeShapeType="1"/>
              </p:cNvSpPr>
              <p:nvPr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18512" name="Line 8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grpSp>
          <p:nvGrpSpPr>
            <p:cNvPr id="1038" name="Group 81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8514" name="Line 82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15" name="Line 83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  <p:sp>
            <p:nvSpPr>
              <p:cNvPr id="18516" name="Arc 84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027" name="Rectangle 7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8509" name="Rectangle 7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kumimoji="1"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689F9651-BE70-4A74-9E30-C1684F2DCB07}" type="datetimeFigureOut">
              <a:rPr lang="ja-JP" altLang="en-US"/>
              <a:pPr>
                <a:defRPr/>
              </a:pPr>
              <a:t>2012/9/23</a:t>
            </a:fld>
            <a:endParaRPr lang="ja-JP" altLang="en-US"/>
          </a:p>
        </p:txBody>
      </p:sp>
      <p:sp>
        <p:nvSpPr>
          <p:cNvPr id="18510" name="Rectangle 7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kumimoji="1"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8511" name="Rectangle 7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kumimoji="1"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9241A550-9971-488D-8B8B-6B4315F23CC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n-lt"/>
          <a:ea typeface="+mn-ea"/>
          <a:cs typeface="+mn-c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kumimoji="1" sz="3200" kern="1200" spc="-100" baseline="0">
          <a:solidFill>
            <a:srgbClr val="2D00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2800" kern="1200" spc="-100" baseline="0">
          <a:solidFill>
            <a:srgbClr val="2D0099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 kern="1200" spc="-100" baseline="0">
          <a:solidFill>
            <a:srgbClr val="2D0099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2000" kern="1200" spc="-100" baseline="0">
          <a:solidFill>
            <a:srgbClr val="2D0099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 spc="-100" baseline="0">
          <a:solidFill>
            <a:srgbClr val="2D0099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2.1/jp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09600" y="1731264"/>
            <a:ext cx="7772400" cy="1143000"/>
          </a:xfrm>
        </p:spPr>
        <p:txBody>
          <a:bodyPr/>
          <a:lstStyle/>
          <a:p>
            <a:r>
              <a:rPr kumimoji="1" lang="en-US" altLang="ja-JP" sz="7200" dirty="0" smtClean="0"/>
              <a:t>ATL</a:t>
            </a:r>
            <a:r>
              <a:rPr kumimoji="1" lang="ja-JP" altLang="en-US" sz="7200" dirty="0" smtClean="0"/>
              <a:t>に見る魔術</a:t>
            </a:r>
            <a:endParaRPr kumimoji="1" lang="ja-JP" altLang="en-US" sz="7200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1024128" y="4037990"/>
            <a:ext cx="7586472" cy="236281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4800" dirty="0" smtClean="0">
                <a:solidFill>
                  <a:schemeClr val="tx1"/>
                </a:solidFill>
                <a:latin typeface="+mn-ea"/>
              </a:rPr>
              <a:t>H.24/09/15</a:t>
            </a:r>
          </a:p>
          <a:p>
            <a:pPr marL="0" indent="0">
              <a:buNone/>
            </a:pPr>
            <a:r>
              <a:rPr lang="en-US" altLang="ja-JP" sz="4800" dirty="0" err="1" smtClean="0">
                <a:solidFill>
                  <a:schemeClr val="tx1"/>
                </a:solidFill>
                <a:latin typeface="+mn-ea"/>
              </a:rPr>
              <a:t>Egtra</a:t>
            </a:r>
            <a:endParaRPr lang="en-US" altLang="ja-JP" sz="4800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第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+mn-ea"/>
              </a:rPr>
              <a:t>2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回闇鍋プログラミング勉強会発表資料</a:t>
            </a:r>
            <a:endParaRPr kumimoji="1" lang="ja-JP" altLang="en-US" sz="240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105" y="3143608"/>
            <a:ext cx="2267909" cy="22679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31188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ATL</a:t>
            </a:r>
            <a:r>
              <a:rPr kumimoji="1" lang="ja-JP" altLang="en-US" dirty="0" smtClean="0"/>
              <a:t>の基本 </a:t>
            </a:r>
            <a:r>
              <a:rPr kumimoji="1" lang="en-US" altLang="ja-JP" dirty="0" smtClean="0"/>
              <a:t>(4)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template</a:t>
            </a:r>
            <a:r>
              <a:rPr lang="en-US" altLang="ja-JP" dirty="0" smtClean="0"/>
              <a:t>&lt;</a:t>
            </a:r>
            <a:r>
              <a:rPr lang="en-US" altLang="ja-JP" dirty="0" smtClean="0">
                <a:solidFill>
                  <a:srgbClr val="0000FF"/>
                </a:solidFill>
              </a:rPr>
              <a:t>class</a:t>
            </a:r>
            <a:r>
              <a:rPr lang="en-US" altLang="ja-JP" dirty="0" smtClean="0"/>
              <a:t> T&gt;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0000FF"/>
                </a:solidFill>
              </a:rPr>
              <a:t>c</a:t>
            </a:r>
            <a:r>
              <a:rPr kumimoji="1" lang="en-US" altLang="ja-JP" dirty="0" smtClean="0">
                <a:solidFill>
                  <a:srgbClr val="0000FF"/>
                </a:solidFill>
              </a:rPr>
              <a:t>lass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CComObject</a:t>
            </a:r>
            <a:r>
              <a:rPr kumimoji="1" lang="en-US" altLang="ja-JP" dirty="0" smtClean="0"/>
              <a:t> : T {</a:t>
            </a:r>
          </a:p>
          <a:p>
            <a:pPr marL="0" indent="0">
              <a:buNone/>
            </a:pPr>
            <a:r>
              <a:rPr lang="en-US" altLang="ja-JP" dirty="0" smtClean="0"/>
              <a:t>    </a:t>
            </a:r>
            <a:r>
              <a:rPr lang="en-US" altLang="ja-JP" dirty="0" smtClean="0">
                <a:solidFill>
                  <a:srgbClr val="0000FF"/>
                </a:solidFill>
              </a:rPr>
              <a:t>virtual</a:t>
            </a:r>
            <a:r>
              <a:rPr lang="en-US" altLang="ja-JP" dirty="0" smtClean="0"/>
              <a:t> ULONG </a:t>
            </a:r>
            <a:r>
              <a:rPr lang="en-US" altLang="ja-JP" dirty="0" err="1" smtClean="0"/>
              <a:t>AddRef</a:t>
            </a:r>
            <a:r>
              <a:rPr lang="en-US" altLang="ja-JP" dirty="0" smtClean="0"/>
              <a:t>() </a:t>
            </a:r>
            <a:r>
              <a:rPr lang="en-US" altLang="ja-JP" dirty="0" smtClean="0">
                <a:solidFill>
                  <a:srgbClr val="0000FF"/>
                </a:solidFill>
              </a:rPr>
              <a:t>override</a:t>
            </a:r>
            <a:r>
              <a:rPr lang="en-US" altLang="ja-JP" dirty="0" smtClean="0"/>
              <a:t> {</a:t>
            </a:r>
          </a:p>
          <a:p>
            <a:pPr marL="0" indent="0">
              <a:buNone/>
            </a:pPr>
            <a:r>
              <a:rPr kumimoji="1" lang="en-US" altLang="ja-JP" dirty="0" smtClean="0"/>
              <a:t>        </a:t>
            </a:r>
            <a:r>
              <a:rPr kumimoji="1" lang="en-US" altLang="ja-JP" dirty="0" smtClean="0">
                <a:solidFill>
                  <a:srgbClr val="0000FF"/>
                </a:solidFill>
              </a:rPr>
              <a:t>return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>
                <a:solidFill>
                  <a:srgbClr val="00B050"/>
                </a:solidFill>
              </a:rPr>
              <a:t>InternalAddRef</a:t>
            </a:r>
            <a:r>
              <a:rPr kumimoji="1" lang="en-US" altLang="ja-JP" dirty="0" smtClean="0"/>
              <a:t>();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}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   // </a:t>
            </a:r>
            <a:r>
              <a:rPr kumimoji="1" lang="en-US" altLang="ja-JP" dirty="0" err="1" smtClean="0"/>
              <a:t>QueryInterface</a:t>
            </a:r>
            <a:r>
              <a:rPr kumimoji="1" lang="en-US" altLang="ja-JP" dirty="0" smtClean="0"/>
              <a:t>/Release</a:t>
            </a:r>
            <a:r>
              <a:rPr kumimoji="1" lang="ja-JP" altLang="en-US" dirty="0" smtClean="0"/>
              <a:t>も同様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};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32315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ATL</a:t>
            </a:r>
            <a:r>
              <a:rPr kumimoji="1" lang="ja-JP" altLang="en-US" dirty="0" smtClean="0"/>
              <a:t>の基本 </a:t>
            </a:r>
            <a:r>
              <a:rPr kumimoji="1" lang="en-US" altLang="ja-JP" dirty="0" smtClean="0"/>
              <a:t>(5)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400" dirty="0" smtClean="0"/>
              <a:t>実装</a:t>
            </a:r>
            <a:r>
              <a:rPr kumimoji="1" lang="en-US" altLang="ja-JP" sz="4400" dirty="0" smtClean="0"/>
              <a:t>(</a:t>
            </a:r>
            <a:r>
              <a:rPr kumimoji="1" lang="en-US" altLang="ja-JP" sz="4400" dirty="0" err="1" smtClean="0"/>
              <a:t>Hoge</a:t>
            </a:r>
            <a:r>
              <a:rPr kumimoji="1" lang="en-US" altLang="ja-JP" sz="4400" dirty="0" smtClean="0"/>
              <a:t>)</a:t>
            </a:r>
            <a:r>
              <a:rPr kumimoji="1" lang="ja-JP" altLang="en-US" sz="4400" dirty="0" smtClean="0"/>
              <a:t>は多数のインタフェースから派生</a:t>
            </a:r>
            <a:endParaRPr kumimoji="1" lang="en-US" altLang="ja-JP" sz="4400" dirty="0" smtClean="0"/>
          </a:p>
          <a:p>
            <a:r>
              <a:rPr kumimoji="1" lang="ja-JP" altLang="en-US" sz="4400" dirty="0" smtClean="0"/>
              <a:t>各インタフェースすべて</a:t>
            </a:r>
            <a:r>
              <a:rPr kumimoji="1" lang="en-US" altLang="ja-JP" sz="4400" dirty="0" err="1" smtClean="0"/>
              <a:t>IUnknown</a:t>
            </a:r>
            <a:r>
              <a:rPr kumimoji="1" lang="ja-JP" altLang="en-US" sz="4400" dirty="0" smtClean="0"/>
              <a:t>から派生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3224842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ATL</a:t>
            </a:r>
            <a:r>
              <a:rPr kumimoji="1" lang="ja-JP" altLang="en-US" dirty="0" smtClean="0"/>
              <a:t>の基本 </a:t>
            </a:r>
            <a:r>
              <a:rPr kumimoji="1" lang="en-US" altLang="ja-JP" dirty="0" smtClean="0"/>
              <a:t>(6)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3800" dirty="0" err="1" smtClean="0"/>
              <a:t>Hoge</a:t>
            </a:r>
            <a:endParaRPr kumimoji="1" lang="en-US" altLang="ja-JP" sz="3800" dirty="0" smtClean="0"/>
          </a:p>
          <a:p>
            <a:r>
              <a:rPr lang="en-US" altLang="ja-JP" sz="3800" dirty="0" err="1" smtClean="0"/>
              <a:t>IStream</a:t>
            </a:r>
            <a:endParaRPr lang="en-US" altLang="ja-JP" sz="3800" dirty="0" smtClean="0"/>
          </a:p>
          <a:p>
            <a:pPr lvl="1"/>
            <a:r>
              <a:rPr kumimoji="1" lang="en-US" altLang="ja-JP" sz="3800" dirty="0" err="1" smtClean="0"/>
              <a:t>ISequentialStream</a:t>
            </a:r>
            <a:endParaRPr kumimoji="1" lang="en-US" altLang="ja-JP" sz="3800" dirty="0" smtClean="0"/>
          </a:p>
          <a:p>
            <a:pPr lvl="2"/>
            <a:r>
              <a:rPr lang="en-US" altLang="ja-JP" sz="3800" dirty="0" err="1" smtClean="0"/>
              <a:t>IUnknown</a:t>
            </a:r>
            <a:endParaRPr lang="en-US" altLang="ja-JP" sz="3800" dirty="0" smtClean="0"/>
          </a:p>
          <a:p>
            <a:pPr lvl="1"/>
            <a:r>
              <a:rPr kumimoji="1" lang="en-US" altLang="ja-JP" sz="3800" dirty="0" err="1" smtClean="0"/>
              <a:t>IDispatch</a:t>
            </a:r>
            <a:endParaRPr kumimoji="1" lang="en-US" altLang="ja-JP" sz="3800" dirty="0" smtClean="0"/>
          </a:p>
          <a:p>
            <a:pPr lvl="2"/>
            <a:r>
              <a:rPr lang="en-US" altLang="ja-JP" sz="3800" dirty="0" err="1" smtClean="0"/>
              <a:t>IUnknown</a:t>
            </a:r>
            <a:endParaRPr kumimoji="1" lang="ja-JP" altLang="en-US" sz="3800" dirty="0"/>
          </a:p>
        </p:txBody>
      </p:sp>
    </p:spTree>
    <p:extLst>
      <p:ext uri="{BB962C8B-B14F-4D97-AF65-F5344CB8AC3E}">
        <p14:creationId xmlns="" xmlns:p14="http://schemas.microsoft.com/office/powerpoint/2010/main" val="2552922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ATL</a:t>
            </a:r>
            <a:r>
              <a:rPr kumimoji="1" lang="ja-JP" altLang="en-US" dirty="0" smtClean="0"/>
              <a:t>の基本 </a:t>
            </a:r>
            <a:r>
              <a:rPr kumimoji="1" lang="en-US" altLang="ja-JP" dirty="0" smtClean="0"/>
              <a:t>(7)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400" dirty="0" smtClean="0"/>
              <a:t>継承のツリーにある</a:t>
            </a:r>
            <a:r>
              <a:rPr kumimoji="1" lang="en-US" altLang="ja-JP" sz="4400" dirty="0" err="1" smtClean="0"/>
              <a:t>IUnknown</a:t>
            </a:r>
            <a:r>
              <a:rPr kumimoji="1" lang="ja-JP" altLang="en-US" sz="4400" dirty="0" smtClean="0"/>
              <a:t>すべてを</a:t>
            </a:r>
            <a:r>
              <a:rPr kumimoji="1" lang="en-US" altLang="ja-JP" sz="4400" dirty="0" smtClean="0"/>
              <a:t>override</a:t>
            </a:r>
            <a:r>
              <a:rPr kumimoji="1" lang="ja-JP" altLang="en-US" sz="4400" dirty="0" smtClean="0"/>
              <a:t>するには</a:t>
            </a: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kumimoji="1" lang="ja-JP" altLang="en-US" sz="5400" dirty="0" smtClean="0"/>
              <a:t>最派生クラスしかない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3531239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ATL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参照カウント実装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4400" dirty="0" err="1" smtClean="0"/>
              <a:t>CComObject</a:t>
            </a:r>
            <a:endParaRPr kumimoji="1" lang="en-US" altLang="ja-JP" sz="4400" dirty="0" smtClean="0"/>
          </a:p>
          <a:p>
            <a:r>
              <a:rPr lang="en-US" altLang="ja-JP" sz="4400" dirty="0" err="1" smtClean="0"/>
              <a:t>CComObjectNoLock</a:t>
            </a:r>
            <a:endParaRPr lang="en-US" altLang="ja-JP" sz="4400" dirty="0" smtClean="0"/>
          </a:p>
          <a:p>
            <a:r>
              <a:rPr kumimoji="1" lang="en-US" altLang="ja-JP" sz="4400" dirty="0" err="1" smtClean="0"/>
              <a:t>CComObjectGlobal</a:t>
            </a:r>
            <a:endParaRPr kumimoji="1" lang="en-US" altLang="ja-JP" sz="4400" dirty="0" smtClean="0"/>
          </a:p>
          <a:p>
            <a:r>
              <a:rPr lang="en-US" altLang="ja-JP" sz="4400" dirty="0" err="1" smtClean="0"/>
              <a:t>CComObjectStack</a:t>
            </a:r>
            <a:r>
              <a:rPr lang="en-US" altLang="ja-JP" sz="4400" dirty="0" smtClean="0"/>
              <a:t>(Ex)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3576345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CComObjectGlobal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400" dirty="0" smtClean="0"/>
              <a:t>グローバル・静的変数用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en-US" altLang="ja-JP" sz="4400" dirty="0" err="1" smtClean="0"/>
              <a:t>AddRef</a:t>
            </a:r>
            <a:r>
              <a:rPr lang="en-US" altLang="ja-JP" sz="4400" dirty="0" smtClean="0"/>
              <a:t>() {</a:t>
            </a:r>
          </a:p>
          <a:p>
            <a:pPr marL="0" indent="0">
              <a:buNone/>
            </a:pPr>
            <a:r>
              <a:rPr kumimoji="1" lang="en-US" altLang="ja-JP" sz="4400" dirty="0"/>
              <a:t>	</a:t>
            </a:r>
            <a:r>
              <a:rPr kumimoji="1" lang="en-US" altLang="ja-JP" sz="4400" dirty="0" smtClean="0"/>
              <a:t>_</a:t>
            </a:r>
            <a:r>
              <a:rPr kumimoji="1" lang="en-US" altLang="ja-JP" sz="4400" dirty="0" err="1" smtClean="0"/>
              <a:t>Module.Lock</a:t>
            </a:r>
            <a:r>
              <a:rPr kumimoji="1" lang="en-US" altLang="ja-JP" sz="4400" dirty="0" smtClean="0"/>
              <a:t>();</a:t>
            </a:r>
          </a:p>
          <a:p>
            <a:pPr marL="0" indent="0">
              <a:buNone/>
            </a:pPr>
            <a:r>
              <a:rPr lang="en-US" altLang="ja-JP" sz="4400" dirty="0"/>
              <a:t>}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2047291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CComObjectStack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400" dirty="0" smtClean="0"/>
              <a:t>自動変数（ローカル変数）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en-US" altLang="ja-JP" sz="4400" dirty="0" err="1" smtClean="0"/>
              <a:t>AddRef</a:t>
            </a:r>
            <a:r>
              <a:rPr lang="en-US" altLang="ja-JP" sz="4400" dirty="0" smtClean="0"/>
              <a:t>() {</a:t>
            </a:r>
          </a:p>
          <a:p>
            <a:pPr marL="0" indent="0">
              <a:buNone/>
            </a:pPr>
            <a:r>
              <a:rPr kumimoji="1" lang="en-US" altLang="ja-JP" sz="4400" dirty="0"/>
              <a:t>	</a:t>
            </a:r>
            <a:r>
              <a:rPr kumimoji="1" lang="en-US" altLang="ja-JP" sz="4400" dirty="0" smtClean="0"/>
              <a:t>// </a:t>
            </a:r>
            <a:r>
              <a:rPr kumimoji="1" lang="ja-JP" altLang="en-US" sz="4400" dirty="0" smtClean="0"/>
              <a:t>何もしない！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en-US" altLang="ja-JP" sz="4400" dirty="0"/>
              <a:t>}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2073025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顔を持つオブジェクト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400" dirty="0" smtClean="0"/>
              <a:t>おさらい</a:t>
            </a:r>
            <a:r>
              <a:rPr kumimoji="1" lang="en-US" altLang="ja-JP" sz="4400" dirty="0" smtClean="0"/>
              <a:t>: </a:t>
            </a:r>
            <a:r>
              <a:rPr kumimoji="1" lang="en-US" altLang="ja-JP" sz="4400" dirty="0" err="1" smtClean="0"/>
              <a:t>IUnknown</a:t>
            </a:r>
            <a:endParaRPr kumimoji="1" lang="en-US" altLang="ja-JP" sz="4400" dirty="0" smtClean="0"/>
          </a:p>
          <a:p>
            <a:pPr lvl="1"/>
            <a:r>
              <a:rPr lang="en-US" altLang="ja-JP" sz="4000" dirty="0" smtClean="0"/>
              <a:t>virtual </a:t>
            </a:r>
            <a:r>
              <a:rPr lang="en-US" altLang="ja-JP" sz="4000" dirty="0" err="1" smtClean="0"/>
              <a:t>QueryInterface</a:t>
            </a:r>
            <a:r>
              <a:rPr lang="en-US" altLang="ja-JP" sz="4000" dirty="0" smtClean="0"/>
              <a:t>();</a:t>
            </a:r>
          </a:p>
          <a:p>
            <a:pPr lvl="1"/>
            <a:r>
              <a:rPr kumimoji="1" lang="en-US" altLang="ja-JP" sz="4000" dirty="0" smtClean="0"/>
              <a:t>virtual </a:t>
            </a:r>
            <a:r>
              <a:rPr kumimoji="1" lang="en-US" altLang="ja-JP" sz="4000" dirty="0" err="1" smtClean="0"/>
              <a:t>AddRef</a:t>
            </a:r>
            <a:r>
              <a:rPr kumimoji="1" lang="en-US" altLang="ja-JP" sz="4000" dirty="0" smtClean="0"/>
              <a:t>();</a:t>
            </a:r>
          </a:p>
          <a:p>
            <a:pPr lvl="1"/>
            <a:r>
              <a:rPr lang="en-US" altLang="ja-JP" sz="4000" dirty="0" smtClean="0"/>
              <a:t>virtual Release();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460366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32559" cy="1143000"/>
          </a:xfrm>
        </p:spPr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顔を持つオブジェクト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4400" dirty="0" smtClean="0"/>
              <a:t>_</a:t>
            </a:r>
            <a:r>
              <a:rPr kumimoji="1" lang="en-US" altLang="ja-JP" sz="4400" dirty="0" err="1" smtClean="0"/>
              <a:t>ICPLocator</a:t>
            </a:r>
            <a:endParaRPr kumimoji="1" lang="en-US" altLang="ja-JP" sz="4400" dirty="0" smtClean="0"/>
          </a:p>
          <a:p>
            <a:pPr lvl="1"/>
            <a:r>
              <a:rPr lang="en-US" altLang="ja-JP" sz="3200" dirty="0"/>
              <a:t>virtual </a:t>
            </a:r>
            <a:r>
              <a:rPr lang="en-US" altLang="ja-JP" sz="3200" dirty="0" smtClean="0"/>
              <a:t>_</a:t>
            </a:r>
            <a:r>
              <a:rPr lang="en-US" altLang="ja-JP" sz="3200" dirty="0" err="1" smtClean="0"/>
              <a:t>LocCPQueryInterface</a:t>
            </a:r>
            <a:r>
              <a:rPr lang="en-US" altLang="ja-JP" sz="3200" dirty="0"/>
              <a:t>();</a:t>
            </a:r>
          </a:p>
          <a:p>
            <a:pPr lvl="1"/>
            <a:r>
              <a:rPr lang="en-US" altLang="ja-JP" sz="3200" dirty="0"/>
              <a:t>virtual </a:t>
            </a:r>
            <a:r>
              <a:rPr lang="en-US" altLang="ja-JP" sz="3200" dirty="0" err="1"/>
              <a:t>AddRef</a:t>
            </a:r>
            <a:r>
              <a:rPr lang="en-US" altLang="ja-JP" sz="3200" dirty="0"/>
              <a:t>();</a:t>
            </a:r>
          </a:p>
          <a:p>
            <a:pPr lvl="1"/>
            <a:r>
              <a:rPr lang="en-US" altLang="ja-JP" sz="3200" dirty="0"/>
              <a:t>virtual Release();</a:t>
            </a:r>
            <a:endParaRPr lang="ja-JP" altLang="en-US" sz="3200" dirty="0"/>
          </a:p>
          <a:p>
            <a:pPr lvl="1"/>
            <a:endParaRPr kumimoji="1" lang="ja-JP" alt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692191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3682" cy="1143000"/>
          </a:xfrm>
        </p:spPr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顔を持つオブジェクト </a:t>
            </a:r>
            <a:r>
              <a:rPr kumimoji="1"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3400" dirty="0" err="1" smtClean="0"/>
              <a:t>Hoge</a:t>
            </a:r>
            <a:r>
              <a:rPr kumimoji="1" lang="en-US" altLang="ja-JP" sz="3400" dirty="0" smtClean="0"/>
              <a:t>* </a:t>
            </a:r>
            <a:r>
              <a:rPr kumimoji="1" lang="en-US" altLang="ja-JP" sz="3400" dirty="0" err="1" smtClean="0"/>
              <a:t>hoge</a:t>
            </a:r>
            <a:r>
              <a:rPr kumimoji="1" lang="en-US" altLang="ja-JP" sz="3400" dirty="0" smtClean="0"/>
              <a:t>;</a:t>
            </a:r>
          </a:p>
          <a:p>
            <a:pPr marL="0" indent="0">
              <a:buNone/>
            </a:pPr>
            <a:r>
              <a:rPr lang="en-US" altLang="ja-JP" sz="3400" dirty="0" err="1" smtClean="0"/>
              <a:t>IUnknown</a:t>
            </a:r>
            <a:r>
              <a:rPr lang="en-US" altLang="ja-JP" sz="3400" dirty="0" smtClean="0"/>
              <a:t>* </a:t>
            </a:r>
            <a:r>
              <a:rPr lang="en-US" altLang="ja-JP" sz="3400" dirty="0" err="1" smtClean="0"/>
              <a:t>obj</a:t>
            </a:r>
            <a:r>
              <a:rPr lang="en-US" altLang="ja-JP" sz="3400" dirty="0" smtClean="0"/>
              <a:t> = </a:t>
            </a:r>
            <a:r>
              <a:rPr lang="en-US" altLang="ja-JP" sz="3400" dirty="0" err="1" smtClean="0"/>
              <a:t>hoge</a:t>
            </a:r>
            <a:r>
              <a:rPr lang="en-US" altLang="ja-JP" sz="3400" dirty="0" smtClean="0"/>
              <a:t>;</a:t>
            </a:r>
          </a:p>
          <a:p>
            <a:pPr marL="0" indent="0">
              <a:buNone/>
            </a:pPr>
            <a:r>
              <a:rPr kumimoji="1" lang="en-US" altLang="ja-JP" sz="3400" dirty="0" err="1" smtClean="0"/>
              <a:t>IUnknown</a:t>
            </a:r>
            <a:r>
              <a:rPr kumimoji="1" lang="en-US" altLang="ja-JP" sz="3400" dirty="0" smtClean="0"/>
              <a:t>* obj2 =</a:t>
            </a:r>
          </a:p>
          <a:p>
            <a:pPr marL="0" indent="0">
              <a:buNone/>
            </a:pPr>
            <a:r>
              <a:rPr lang="en-US" altLang="ja-JP" sz="3400" dirty="0"/>
              <a:t>	</a:t>
            </a:r>
            <a:r>
              <a:rPr lang="en-US" altLang="ja-JP" sz="3400" dirty="0" err="1" smtClean="0">
                <a:solidFill>
                  <a:srgbClr val="0000FF"/>
                </a:solidFill>
              </a:rPr>
              <a:t>reinterpret_cast</a:t>
            </a:r>
            <a:r>
              <a:rPr lang="en-US" altLang="ja-JP" sz="3400" dirty="0" smtClean="0"/>
              <a:t>&lt;</a:t>
            </a:r>
            <a:r>
              <a:rPr lang="en-US" altLang="ja-JP" sz="3400" dirty="0" err="1" smtClean="0"/>
              <a:t>IUnknown</a:t>
            </a:r>
            <a:r>
              <a:rPr lang="en-US" altLang="ja-JP" sz="3400" dirty="0" smtClean="0"/>
              <a:t>*&gt;(</a:t>
            </a:r>
          </a:p>
          <a:p>
            <a:pPr marL="0" indent="0">
              <a:buNone/>
            </a:pPr>
            <a:r>
              <a:rPr kumimoji="1" lang="en-US" altLang="ja-JP" sz="3400" dirty="0"/>
              <a:t>	</a:t>
            </a:r>
            <a:r>
              <a:rPr kumimoji="1" lang="en-US" altLang="ja-JP" sz="3400" dirty="0" smtClean="0"/>
              <a:t>	(_</a:t>
            </a:r>
            <a:r>
              <a:rPr kumimoji="1" lang="en-US" altLang="ja-JP" sz="3400" dirty="0" err="1" smtClean="0"/>
              <a:t>ICPLocator</a:t>
            </a:r>
            <a:r>
              <a:rPr kumimoji="1" lang="en-US" altLang="ja-JP" sz="3400" dirty="0" smtClean="0"/>
              <a:t>*)</a:t>
            </a:r>
            <a:r>
              <a:rPr kumimoji="1" lang="en-US" altLang="ja-JP" sz="3400" dirty="0" err="1" smtClean="0"/>
              <a:t>hoge</a:t>
            </a:r>
            <a:r>
              <a:rPr kumimoji="1" lang="en-US" altLang="ja-JP" sz="3400" dirty="0" smtClean="0"/>
              <a:t>);</a:t>
            </a:r>
            <a:endParaRPr kumimoji="1" lang="ja-JP" altLang="en-US" sz="3400" dirty="0"/>
          </a:p>
        </p:txBody>
      </p:sp>
    </p:spTree>
    <p:extLst>
      <p:ext uri="{BB962C8B-B14F-4D97-AF65-F5344CB8AC3E}">
        <p14:creationId xmlns="" xmlns:p14="http://schemas.microsoft.com/office/powerpoint/2010/main" val="122941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ATL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4400" dirty="0" smtClean="0"/>
              <a:t>Active Template Library</a:t>
            </a:r>
          </a:p>
          <a:p>
            <a:pPr lvl="1"/>
            <a:r>
              <a:rPr lang="en-US" altLang="ja-JP" sz="4400" dirty="0" smtClean="0"/>
              <a:t>Visual C++ </a:t>
            </a:r>
            <a:r>
              <a:rPr lang="ja-JP" altLang="en-US" sz="4400" dirty="0" smtClean="0"/>
              <a:t>付属</a:t>
            </a:r>
            <a:endParaRPr lang="en-US" altLang="ja-JP" sz="4400" dirty="0" smtClean="0"/>
          </a:p>
          <a:p>
            <a:pPr lvl="1"/>
            <a:r>
              <a:rPr kumimoji="1" lang="en-US" altLang="ja-JP" sz="4400" dirty="0" smtClean="0"/>
              <a:t>COM</a:t>
            </a:r>
            <a:r>
              <a:rPr kumimoji="1" lang="ja-JP" altLang="en-US" sz="4400" dirty="0" smtClean="0"/>
              <a:t>まわりの面倒を見てくれる</a:t>
            </a:r>
            <a:endParaRPr kumimoji="1" lang="en-US" altLang="ja-JP" sz="4400" dirty="0" smtClean="0"/>
          </a:p>
          <a:p>
            <a:pPr lvl="1"/>
            <a:r>
              <a:rPr kumimoji="1" lang="ja-JP" altLang="en-US" sz="4400" dirty="0" smtClean="0"/>
              <a:t>テンプレートが沢山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629510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32559" cy="1143000"/>
          </a:xfrm>
        </p:spPr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顔を持つオブジェクト </a:t>
            </a:r>
            <a:r>
              <a:rPr kumimoji="1" lang="en-US" altLang="ja-JP" dirty="0" smtClean="0"/>
              <a:t>(4)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obj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interfalce</a:t>
            </a:r>
            <a:r>
              <a:rPr kumimoji="1" lang="en-US" altLang="ja-JP" dirty="0" smtClean="0"/>
              <a:t> A, B, C</a:t>
            </a:r>
          </a:p>
          <a:p>
            <a:r>
              <a:rPr lang="en-US" altLang="ja-JP" dirty="0"/>
              <a:t>o</a:t>
            </a:r>
            <a:r>
              <a:rPr lang="en-US" altLang="ja-JP" dirty="0" smtClean="0"/>
              <a:t>bj2: interface D, E, F</a:t>
            </a:r>
          </a:p>
          <a:p>
            <a:endParaRPr kumimoji="1" lang="en-US" altLang="ja-JP" dirty="0"/>
          </a:p>
          <a:p>
            <a:r>
              <a:rPr lang="en-US" altLang="ja-JP" dirty="0" err="1" smtClean="0"/>
              <a:t>AddRef</a:t>
            </a:r>
            <a:r>
              <a:rPr lang="en-US" altLang="ja-JP" dirty="0" smtClean="0"/>
              <a:t>/Release</a:t>
            </a:r>
            <a:r>
              <a:rPr lang="ja-JP" altLang="en-US" dirty="0" smtClean="0"/>
              <a:t>は共有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66296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license.im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32848" y="5812609"/>
            <a:ext cx="804672" cy="283464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600891" y="5271298"/>
            <a:ext cx="735439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en-US" altLang="ja-JP" dirty="0" smtClean="0"/>
              <a:t>This work is licensed under a </a:t>
            </a:r>
            <a:r>
              <a:rPr kumimoji="1" lang="en-US" altLang="ja-JP" dirty="0" smtClean="0">
                <a:hlinkClick r:id="rId3"/>
              </a:rPr>
              <a:t>Creative Commons Attribution-ShareAlike 2.1 Japan License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4400" dirty="0" err="1" smtClean="0"/>
              <a:t>IUnknown</a:t>
            </a:r>
            <a:endParaRPr kumimoji="1" lang="en-US" altLang="ja-JP" sz="4400" dirty="0" smtClean="0"/>
          </a:p>
          <a:p>
            <a:pPr lvl="1"/>
            <a:r>
              <a:rPr kumimoji="1" lang="en-US" altLang="ja-JP" sz="4400" dirty="0" err="1" smtClean="0"/>
              <a:t>QueryInterface</a:t>
            </a:r>
            <a:endParaRPr kumimoji="1" lang="en-US" altLang="ja-JP" sz="4400" dirty="0" smtClean="0"/>
          </a:p>
          <a:p>
            <a:pPr lvl="1"/>
            <a:r>
              <a:rPr lang="en-US" altLang="ja-JP" sz="4400" dirty="0" err="1" smtClean="0"/>
              <a:t>AddRef</a:t>
            </a:r>
            <a:endParaRPr lang="en-US" altLang="ja-JP" sz="4400" dirty="0" smtClean="0"/>
          </a:p>
          <a:p>
            <a:pPr lvl="1"/>
            <a:r>
              <a:rPr kumimoji="1" lang="en-US" altLang="ja-JP" sz="4400" dirty="0" smtClean="0"/>
              <a:t>Release</a:t>
            </a:r>
          </a:p>
          <a:p>
            <a:r>
              <a:rPr kumimoji="1" lang="ja-JP" altLang="en-US" sz="4400" dirty="0" smtClean="0"/>
              <a:t>参照カウント・キャスト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2024806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モジュール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4400" dirty="0" smtClean="0"/>
              <a:t>DLL</a:t>
            </a:r>
            <a:r>
              <a:rPr kumimoji="1" lang="ja-JP" altLang="en-US" sz="4400" dirty="0" smtClean="0"/>
              <a:t>や</a:t>
            </a:r>
            <a:r>
              <a:rPr kumimoji="1" lang="en-US" altLang="ja-JP" sz="4400" dirty="0" smtClean="0"/>
              <a:t>EXE</a:t>
            </a:r>
            <a:r>
              <a:rPr kumimoji="1" lang="ja-JP" altLang="en-US" sz="4400" dirty="0" smtClean="0"/>
              <a:t>（プロセス）も参照カウントで管理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1170766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典型的な実装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4400" dirty="0">
                <a:solidFill>
                  <a:srgbClr val="0000FF"/>
                </a:solidFill>
              </a:rPr>
              <a:t>c</a:t>
            </a:r>
            <a:r>
              <a:rPr lang="en-US" altLang="ja-JP" sz="4400" dirty="0" smtClean="0">
                <a:solidFill>
                  <a:srgbClr val="0000FF"/>
                </a:solidFill>
              </a:rPr>
              <a:t>lass</a:t>
            </a:r>
            <a:r>
              <a:rPr lang="en-US" altLang="ja-JP" sz="4400" dirty="0" smtClean="0"/>
              <a:t> </a:t>
            </a:r>
            <a:r>
              <a:rPr lang="en-US" altLang="ja-JP" sz="4400" dirty="0" err="1" smtClean="0"/>
              <a:t>Hoge</a:t>
            </a:r>
            <a:endParaRPr lang="en-US" altLang="ja-JP" sz="4400" dirty="0" smtClean="0"/>
          </a:p>
          <a:p>
            <a:pPr marL="0" indent="0">
              <a:buNone/>
            </a:pPr>
            <a:r>
              <a:rPr kumimoji="1" lang="en-US" altLang="ja-JP" sz="4400" dirty="0"/>
              <a:t>	</a:t>
            </a:r>
            <a:r>
              <a:rPr kumimoji="1" lang="en-US" altLang="ja-JP" sz="4400" dirty="0" smtClean="0"/>
              <a:t>: </a:t>
            </a:r>
            <a:r>
              <a:rPr kumimoji="1" lang="en-US" altLang="ja-JP" sz="4400" dirty="0" smtClean="0">
                <a:solidFill>
                  <a:srgbClr val="0000FF"/>
                </a:solidFill>
              </a:rPr>
              <a:t>public</a:t>
            </a:r>
            <a:r>
              <a:rPr kumimoji="1" lang="en-US" altLang="ja-JP" sz="4400" dirty="0" smtClean="0"/>
              <a:t> </a:t>
            </a:r>
            <a:r>
              <a:rPr kumimoji="1" lang="en-US" altLang="ja-JP" sz="4400" dirty="0" err="1" smtClean="0"/>
              <a:t>IUnknown</a:t>
            </a:r>
            <a:r>
              <a:rPr lang="ja-JP" altLang="en-US" sz="4400" dirty="0" smtClean="0"/>
              <a:t> </a:t>
            </a:r>
            <a:r>
              <a:rPr lang="en-US" altLang="ja-JP" sz="4400" dirty="0" smtClean="0"/>
              <a:t>{</a:t>
            </a:r>
          </a:p>
          <a:p>
            <a:pPr marL="0" indent="0">
              <a:buNone/>
            </a:pPr>
            <a:r>
              <a:rPr kumimoji="1" lang="en-US" altLang="ja-JP" sz="4400" dirty="0"/>
              <a:t>	</a:t>
            </a:r>
            <a:r>
              <a:rPr kumimoji="1" lang="en-US" altLang="ja-JP" sz="4400" dirty="0" err="1" smtClean="0"/>
              <a:t>Hoge</a:t>
            </a:r>
            <a:r>
              <a:rPr kumimoji="1" lang="en-US" altLang="ja-JP" sz="4400" dirty="0" smtClean="0"/>
              <a:t>() { Module Lock; }</a:t>
            </a:r>
          </a:p>
          <a:p>
            <a:pPr marL="0" indent="0">
              <a:buNone/>
            </a:pPr>
            <a:r>
              <a:rPr lang="en-US" altLang="ja-JP" sz="4400" dirty="0"/>
              <a:t>	</a:t>
            </a:r>
            <a:r>
              <a:rPr lang="en-US" altLang="ja-JP" sz="4400" dirty="0" err="1" smtClean="0"/>
              <a:t>AddRef</a:t>
            </a:r>
            <a:r>
              <a:rPr lang="en-US" altLang="ja-JP" sz="4400" dirty="0" smtClean="0"/>
              <a:t>() { ++count; }</a:t>
            </a:r>
            <a:endParaRPr kumimoji="1" lang="en-US" altLang="ja-JP" sz="4400" dirty="0" smtClean="0"/>
          </a:p>
        </p:txBody>
      </p:sp>
    </p:spTree>
    <p:extLst>
      <p:ext uri="{BB962C8B-B14F-4D97-AF65-F5344CB8AC3E}">
        <p14:creationId xmlns="" xmlns:p14="http://schemas.microsoft.com/office/powerpoint/2010/main" val="1230690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典型的な実装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4400" dirty="0" smtClean="0"/>
              <a:t>Release() {</a:t>
            </a:r>
          </a:p>
          <a:p>
            <a:pPr marL="0" indent="0">
              <a:buNone/>
            </a:pPr>
            <a:r>
              <a:rPr lang="en-US" altLang="ja-JP" sz="4400" dirty="0"/>
              <a:t>	</a:t>
            </a:r>
            <a:r>
              <a:rPr lang="en-US" altLang="ja-JP" sz="4400" dirty="0" smtClean="0">
                <a:solidFill>
                  <a:srgbClr val="0000FF"/>
                </a:solidFill>
              </a:rPr>
              <a:t>auto</a:t>
            </a:r>
            <a:r>
              <a:rPr lang="en-US" altLang="ja-JP" sz="4400" dirty="0" smtClean="0"/>
              <a:t> old = --count;</a:t>
            </a:r>
          </a:p>
          <a:p>
            <a:pPr marL="0" indent="0">
              <a:buNone/>
            </a:pPr>
            <a:r>
              <a:rPr kumimoji="1" lang="en-US" altLang="ja-JP" sz="4400" dirty="0"/>
              <a:t>	</a:t>
            </a:r>
            <a:r>
              <a:rPr kumimoji="1" lang="en-US" altLang="ja-JP" sz="4400" dirty="0" smtClean="0">
                <a:solidFill>
                  <a:srgbClr val="0000FF"/>
                </a:solidFill>
              </a:rPr>
              <a:t>if</a:t>
            </a:r>
            <a:r>
              <a:rPr kumimoji="1" lang="en-US" altLang="ja-JP" sz="4400" dirty="0" smtClean="0"/>
              <a:t> (old == 0) {</a:t>
            </a:r>
          </a:p>
          <a:p>
            <a:pPr marL="0" indent="0">
              <a:buNone/>
            </a:pPr>
            <a:r>
              <a:rPr lang="en-US" altLang="ja-JP" sz="4400" dirty="0"/>
              <a:t>	</a:t>
            </a:r>
            <a:r>
              <a:rPr lang="en-US" altLang="ja-JP" sz="4400" dirty="0" smtClean="0"/>
              <a:t>	Module Unlock;</a:t>
            </a:r>
          </a:p>
          <a:p>
            <a:pPr marL="0" indent="0">
              <a:buNone/>
            </a:pPr>
            <a:r>
              <a:rPr kumimoji="1" lang="en-US" altLang="ja-JP" sz="4400" dirty="0"/>
              <a:t>	</a:t>
            </a:r>
            <a:r>
              <a:rPr kumimoji="1" lang="en-US" altLang="ja-JP" sz="4400" dirty="0" smtClean="0"/>
              <a:t>	</a:t>
            </a:r>
            <a:r>
              <a:rPr kumimoji="1" lang="en-US" altLang="ja-JP" sz="4400" dirty="0" smtClean="0">
                <a:solidFill>
                  <a:srgbClr val="0000FF"/>
                </a:solidFill>
              </a:rPr>
              <a:t>delete</a:t>
            </a:r>
            <a:r>
              <a:rPr kumimoji="1" lang="en-US" altLang="ja-JP" sz="4400" dirty="0" smtClean="0"/>
              <a:t> </a:t>
            </a:r>
            <a:r>
              <a:rPr kumimoji="1" lang="en-US" altLang="ja-JP" sz="4400" dirty="0" smtClean="0">
                <a:solidFill>
                  <a:srgbClr val="0000FF"/>
                </a:solidFill>
              </a:rPr>
              <a:t>this;</a:t>
            </a:r>
            <a:endParaRPr kumimoji="1" lang="ja-JP" alt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194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ATL</a:t>
            </a:r>
            <a:r>
              <a:rPr kumimoji="1" lang="ja-JP" altLang="en-US" dirty="0" smtClean="0"/>
              <a:t>の基本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solidFill>
                  <a:srgbClr val="0000FF"/>
                </a:solidFill>
              </a:rPr>
              <a:t>class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Hoge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: </a:t>
            </a:r>
            <a:r>
              <a:rPr lang="en-US" altLang="ja-JP" dirty="0" smtClean="0">
                <a:solidFill>
                  <a:srgbClr val="0000FF"/>
                </a:solidFill>
              </a:rPr>
              <a:t>public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CComObjectRoot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lang="en-US" altLang="ja-JP" dirty="0"/>
              <a:t>, </a:t>
            </a:r>
            <a:r>
              <a:rPr lang="en-US" altLang="ja-JP" dirty="0" smtClean="0"/>
              <a:t>……</a:t>
            </a:r>
            <a:r>
              <a:rPr lang="ja-JP" altLang="en-US" dirty="0" smtClean="0"/>
              <a:t>（その他インタフェース）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{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// </a:t>
            </a:r>
            <a:r>
              <a:rPr lang="ja-JP" altLang="en-US" dirty="0" smtClean="0"/>
              <a:t>実装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};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143909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ATL</a:t>
            </a:r>
            <a:r>
              <a:rPr kumimoji="1" lang="ja-JP" altLang="en-US" dirty="0" smtClean="0"/>
              <a:t>の基本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4400" dirty="0" err="1" smtClean="0"/>
              <a:t>Hoge</a:t>
            </a:r>
            <a:r>
              <a:rPr kumimoji="1" lang="ja-JP" altLang="en-US" sz="4400" dirty="0" smtClean="0"/>
              <a:t>クラスではなく、</a:t>
            </a:r>
            <a:r>
              <a:rPr kumimoji="1" lang="en-US" altLang="ja-JP" sz="4400" dirty="0" smtClean="0"/>
              <a:t/>
            </a:r>
            <a:br>
              <a:rPr kumimoji="1" lang="en-US" altLang="ja-JP" sz="4400" dirty="0" smtClean="0"/>
            </a:br>
            <a:r>
              <a:rPr kumimoji="1" lang="en-US" altLang="ja-JP" sz="4400" dirty="0" err="1" smtClean="0"/>
              <a:t>CComObject</a:t>
            </a:r>
            <a:r>
              <a:rPr kumimoji="1" lang="ja-JP" altLang="en-US" sz="4400" dirty="0" smtClean="0"/>
              <a:t>でオブジェクトを作る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en-US" altLang="ja-JP" sz="3800" dirty="0" err="1" smtClean="0"/>
              <a:t>CComObject</a:t>
            </a:r>
            <a:r>
              <a:rPr lang="en-US" altLang="ja-JP" sz="3800" dirty="0" smtClean="0"/>
              <a:t>&lt;</a:t>
            </a:r>
            <a:r>
              <a:rPr lang="en-US" altLang="ja-JP" sz="3800" dirty="0" err="1" smtClean="0"/>
              <a:t>Hoge</a:t>
            </a:r>
            <a:r>
              <a:rPr lang="en-US" altLang="ja-JP" sz="3800" dirty="0" smtClean="0"/>
              <a:t>&gt;* </a:t>
            </a:r>
            <a:r>
              <a:rPr lang="en-US" altLang="ja-JP" sz="3800" dirty="0" err="1" smtClean="0"/>
              <a:t>obj</a:t>
            </a:r>
            <a:r>
              <a:rPr lang="en-US" altLang="ja-JP" sz="3800" dirty="0" smtClean="0"/>
              <a:t>;</a:t>
            </a:r>
          </a:p>
          <a:p>
            <a:pPr marL="0" indent="0">
              <a:buNone/>
            </a:pPr>
            <a:r>
              <a:rPr lang="en-US" altLang="ja-JP" sz="3800" dirty="0" err="1" smtClean="0"/>
              <a:t>CComObject</a:t>
            </a:r>
            <a:r>
              <a:rPr lang="en-US" altLang="ja-JP" sz="3800" dirty="0" smtClean="0"/>
              <a:t>&lt;</a:t>
            </a:r>
            <a:r>
              <a:rPr lang="en-US" altLang="ja-JP" sz="3800" dirty="0" err="1" smtClean="0"/>
              <a:t>Hoge</a:t>
            </a:r>
            <a:r>
              <a:rPr lang="en-US" altLang="ja-JP" sz="3800" dirty="0" smtClean="0"/>
              <a:t>&gt;</a:t>
            </a:r>
          </a:p>
          <a:p>
            <a:pPr marL="0" indent="0">
              <a:buNone/>
            </a:pPr>
            <a:r>
              <a:rPr kumimoji="1" lang="en-US" altLang="ja-JP" sz="3800" dirty="0"/>
              <a:t>	</a:t>
            </a:r>
            <a:r>
              <a:rPr kumimoji="1" lang="en-US" altLang="ja-JP" sz="3800" dirty="0" smtClean="0"/>
              <a:t>::</a:t>
            </a:r>
            <a:r>
              <a:rPr kumimoji="1" lang="en-US" altLang="ja-JP" sz="3800" dirty="0" err="1" smtClean="0"/>
              <a:t>CreateInstance</a:t>
            </a:r>
            <a:r>
              <a:rPr kumimoji="1" lang="en-US" altLang="ja-JP" sz="3800" dirty="0" smtClean="0"/>
              <a:t>(&amp;</a:t>
            </a:r>
            <a:r>
              <a:rPr kumimoji="1" lang="en-US" altLang="ja-JP" sz="3800" dirty="0" err="1" smtClean="0"/>
              <a:t>obj</a:t>
            </a:r>
            <a:r>
              <a:rPr kumimoji="1" lang="en-US" altLang="ja-JP" sz="3800" dirty="0" smtClean="0"/>
              <a:t>);</a:t>
            </a:r>
            <a:endParaRPr kumimoji="1" lang="ja-JP" altLang="en-US" sz="3800" dirty="0"/>
          </a:p>
        </p:txBody>
      </p:sp>
    </p:spTree>
    <p:extLst>
      <p:ext uri="{BB962C8B-B14F-4D97-AF65-F5344CB8AC3E}">
        <p14:creationId xmlns="" xmlns:p14="http://schemas.microsoft.com/office/powerpoint/2010/main" val="3754296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ATL</a:t>
            </a:r>
            <a:r>
              <a:rPr kumimoji="1" lang="ja-JP" altLang="en-US" dirty="0" smtClean="0"/>
              <a:t>の基本 </a:t>
            </a:r>
            <a:r>
              <a:rPr kumimoji="1"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3800" dirty="0" smtClean="0">
                <a:solidFill>
                  <a:srgbClr val="0000FF"/>
                </a:solidFill>
              </a:rPr>
              <a:t>class</a:t>
            </a:r>
            <a:r>
              <a:rPr kumimoji="1" lang="en-US" altLang="ja-JP" sz="3800" dirty="0" smtClean="0"/>
              <a:t> </a:t>
            </a:r>
            <a:r>
              <a:rPr kumimoji="1" lang="en-US" altLang="ja-JP" sz="3800" dirty="0" err="1" smtClean="0"/>
              <a:t>CComObjectRoot</a:t>
            </a:r>
            <a:r>
              <a:rPr kumimoji="1" lang="en-US" altLang="ja-JP" sz="3800" dirty="0" smtClean="0"/>
              <a:t> {</a:t>
            </a:r>
          </a:p>
          <a:p>
            <a:pPr marL="0" indent="0">
              <a:buNone/>
            </a:pPr>
            <a:r>
              <a:rPr lang="en-US" altLang="ja-JP" sz="3800" dirty="0"/>
              <a:t>	</a:t>
            </a:r>
            <a:r>
              <a:rPr lang="en-US" altLang="ja-JP" sz="3800" dirty="0" err="1" smtClean="0"/>
              <a:t>InternalAddRef</a:t>
            </a:r>
            <a:r>
              <a:rPr lang="en-US" altLang="ja-JP" sz="3800" dirty="0" smtClean="0"/>
              <a:t>() {}</a:t>
            </a:r>
          </a:p>
          <a:p>
            <a:pPr marL="0" indent="0">
              <a:buNone/>
            </a:pPr>
            <a:r>
              <a:rPr kumimoji="1" lang="en-US" altLang="ja-JP" sz="3800" dirty="0"/>
              <a:t>	</a:t>
            </a:r>
            <a:r>
              <a:rPr kumimoji="1" lang="en-US" altLang="ja-JP" sz="3800" dirty="0" err="1" smtClean="0"/>
              <a:t>InternalRelease</a:t>
            </a:r>
            <a:r>
              <a:rPr kumimoji="1" lang="en-US" altLang="ja-JP" sz="3800" dirty="0" smtClean="0"/>
              <a:t>() {}</a:t>
            </a:r>
          </a:p>
          <a:p>
            <a:pPr marL="0" indent="0">
              <a:buNone/>
            </a:pPr>
            <a:r>
              <a:rPr lang="en-US" altLang="ja-JP" sz="3800" dirty="0"/>
              <a:t>	</a:t>
            </a:r>
            <a:r>
              <a:rPr lang="en-US" altLang="ja-JP" sz="3800" dirty="0" smtClean="0">
                <a:solidFill>
                  <a:srgbClr val="0000FF"/>
                </a:solidFill>
              </a:rPr>
              <a:t>long</a:t>
            </a:r>
            <a:r>
              <a:rPr lang="en-US" altLang="ja-JP" sz="3800" dirty="0" smtClean="0"/>
              <a:t> count;</a:t>
            </a:r>
          </a:p>
          <a:p>
            <a:pPr marL="0" indent="0">
              <a:buNone/>
            </a:pPr>
            <a:r>
              <a:rPr kumimoji="1" lang="en-US" altLang="ja-JP" sz="3800" dirty="0" smtClean="0"/>
              <a:t>};</a:t>
            </a:r>
            <a:endParaRPr kumimoji="1" lang="ja-JP" altLang="en-US" sz="3800" dirty="0"/>
          </a:p>
        </p:txBody>
      </p:sp>
    </p:spTree>
    <p:extLst>
      <p:ext uri="{BB962C8B-B14F-4D97-AF65-F5344CB8AC3E}">
        <p14:creationId xmlns="" xmlns:p14="http://schemas.microsoft.com/office/powerpoint/2010/main" val="4074855117"/>
      </p:ext>
    </p:extLst>
  </p:cSld>
  <p:clrMapOvr>
    <a:masterClrMapping/>
  </p:clrMapOvr>
</p:sld>
</file>

<file path=ppt/theme/theme1.xml><?xml version="1.0" encoding="utf-8"?>
<a:theme xmlns:a="http://schemas.openxmlformats.org/drawingml/2006/main" name="ysk-noh-2">
  <a:themeElements>
    <a:clrScheme name="BLUEPRNT_TP01068987 2">
      <a:dk1>
        <a:srgbClr val="40458C"/>
      </a:dk1>
      <a:lt1>
        <a:srgbClr val="FFFFFF"/>
      </a:lt1>
      <a:dk2>
        <a:srgbClr val="9900CC"/>
      </a:dk2>
      <a:lt2>
        <a:srgbClr val="1B285F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M+ 2c (presen)">
      <a:majorFont>
        <a:latin typeface="M+ 2c black"/>
        <a:ea typeface="M+ 2c black"/>
        <a:cs typeface="M+ 2c black"/>
      </a:majorFont>
      <a:minorFont>
        <a:latin typeface="M+ 2c heavy"/>
        <a:ea typeface="M+ 2c heavy"/>
        <a:cs typeface="M+ 2c heavy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PRNT_TP01068987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_TP01068987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_TP01068987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ysk-noh-2" id="{DF6732E2-B973-46E4-93BB-9A339884C470}" vid="{363C09D8-72CA-4451-899C-C36D973677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ysk-noh</Template>
  <TotalTime>33</TotalTime>
  <Words>449</Words>
  <Application>Microsoft Office PowerPoint</Application>
  <PresentationFormat>画面に合わせる (4:3)</PresentationFormat>
  <Paragraphs>103</Paragraphs>
  <Slides>21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6" baseType="lpstr">
      <vt:lpstr>Arial</vt:lpstr>
      <vt:lpstr>ＭＳ Ｐゴシック</vt:lpstr>
      <vt:lpstr>M+ 2c black</vt:lpstr>
      <vt:lpstr>M+ 2c heavy</vt:lpstr>
      <vt:lpstr>ysk-noh-2</vt:lpstr>
      <vt:lpstr>ATLに見る魔術</vt:lpstr>
      <vt:lpstr>ATL</vt:lpstr>
      <vt:lpstr>COM</vt:lpstr>
      <vt:lpstr>モジュール</vt:lpstr>
      <vt:lpstr>典型的な実装</vt:lpstr>
      <vt:lpstr>典型的な実装 (2)</vt:lpstr>
      <vt:lpstr>ATLの基本</vt:lpstr>
      <vt:lpstr>ATLの基本 (2)</vt:lpstr>
      <vt:lpstr>ATLの基本 (3)</vt:lpstr>
      <vt:lpstr>ATLの基本 (4)</vt:lpstr>
      <vt:lpstr>ATLの基本 (5)</vt:lpstr>
      <vt:lpstr>ATLの基本 (6)</vt:lpstr>
      <vt:lpstr>ATLの基本 (7)</vt:lpstr>
      <vt:lpstr>ATLでの参照カウント実装</vt:lpstr>
      <vt:lpstr>CComObjectGlobal</vt:lpstr>
      <vt:lpstr>CComObjectStack</vt:lpstr>
      <vt:lpstr>2つの顔を持つオブジェクト</vt:lpstr>
      <vt:lpstr>2つの顔を持つオブジェクト (2)</vt:lpstr>
      <vt:lpstr>2つの顔を持つオブジェクト (3)</vt:lpstr>
      <vt:lpstr>2つの顔を持つオブジェクト (4)</vt:lpstr>
      <vt:lpstr>スライド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ATLに見る魔術</dc:title>
  <dc:creator>Egtra</dc:creator>
  <cp:keywords>闇鍋プログラミング勉強会;C++;ATL</cp:keywords>
  <dc:description>第2回闇鍋プログラミング勉強会発表資料</dc:description>
  <cp:lastModifiedBy>Egtra</cp:lastModifiedBy>
  <cp:revision>11</cp:revision>
  <dcterms:created xsi:type="dcterms:W3CDTF">2012-09-22T18:30:08Z</dcterms:created>
  <dcterms:modified xsi:type="dcterms:W3CDTF">2012-09-22T19:48:48Z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iveCommonsLicenseID">
    <vt:lpwstr>standard&amp;commercial=y&amp;derivatives=sa&amp;jurisdiction=jp</vt:lpwstr>
  </property>
  <property fmtid="{D5CDD505-2E9C-101B-9397-08002B2CF9AE}" pid="3" name="CreativeCommonsLicenseURL">
    <vt:lpwstr>http://creativecommons.org/licenses/by-sa/2.1/jp/</vt:lpwstr>
  </property>
  <property fmtid="{D5CDD505-2E9C-101B-9397-08002B2CF9AE}" pid="4" name="CreativeCommonsLicenseXml">
    <vt:lpwstr>&lt;?xml version="1.0" encoding="utf-8"?&gt;&lt;result&gt;&lt;license-uri&gt;http://creativecommons.org/licenses/by-sa/2.1/jp/&lt;/license-uri&gt;&lt;license-name&gt;Attribution-ShareAlike 2.1 Japan&lt;/license-name&gt;&lt;deprecated&gt;false&lt;/deprecated&gt;&lt;rdf&gt;&lt;rdf:RDF xmlns="http://creativecommon</vt:lpwstr>
  </property>
  <property fmtid="{D5CDD505-2E9C-101B-9397-08002B2CF9AE}" pid="5" name="_MarkAsFinal">
    <vt:bool>true</vt:bool>
  </property>
</Properties>
</file>